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ags/tag1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1332" r:id="rId2"/>
    <p:sldId id="1488" r:id="rId3"/>
    <p:sldId id="1362" r:id="rId4"/>
    <p:sldId id="1486" r:id="rId5"/>
    <p:sldId id="1471" r:id="rId6"/>
    <p:sldId id="1473" r:id="rId7"/>
    <p:sldId id="1461" r:id="rId8"/>
    <p:sldId id="1463" r:id="rId9"/>
    <p:sldId id="1438" r:id="rId10"/>
    <p:sldId id="1424" r:id="rId11"/>
    <p:sldId id="1427" r:id="rId12"/>
    <p:sldId id="1442" r:id="rId13"/>
    <p:sldId id="1394" r:id="rId14"/>
    <p:sldId id="1336" r:id="rId15"/>
    <p:sldId id="1457" r:id="rId16"/>
    <p:sldId id="1263" r:id="rId17"/>
    <p:sldId id="1348" r:id="rId18"/>
    <p:sldId id="1226" r:id="rId19"/>
    <p:sldId id="1481" r:id="rId20"/>
    <p:sldId id="1449" r:id="rId21"/>
    <p:sldId id="1466" r:id="rId22"/>
    <p:sldId id="1464" r:id="rId23"/>
    <p:sldId id="1465" r:id="rId24"/>
    <p:sldId id="1482" r:id="rId25"/>
    <p:sldId id="1469" r:id="rId26"/>
    <p:sldId id="1468" r:id="rId27"/>
    <p:sldId id="1467" r:id="rId28"/>
    <p:sldId id="1483" r:id="rId29"/>
    <p:sldId id="1405" r:id="rId30"/>
    <p:sldId id="1487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7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6C3E83-5DDA-4408-B78C-FF8CA7DE4FA3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DED50F35-537F-4E3E-870E-4569FE316554}">
      <dgm:prSet phldrT="[Text]"/>
      <dgm:spPr/>
      <dgm:t>
        <a:bodyPr/>
        <a:lstStyle/>
        <a:p>
          <a:pPr algn="ctr"/>
          <a:r>
            <a:rPr lang="en-AU" dirty="0"/>
            <a:t>Restorative </a:t>
          </a:r>
          <a:r>
            <a:rPr lang="en-AU" i="1" dirty="0">
              <a:solidFill>
                <a:srgbClr val="DF6613"/>
              </a:solidFill>
            </a:rPr>
            <a:t>justice</a:t>
          </a:r>
        </a:p>
      </dgm:t>
    </dgm:pt>
    <dgm:pt modelId="{FBB6A67F-0594-4C8B-95C6-4D45E93524A5}" type="parTrans" cxnId="{72382966-0FEE-434C-9F45-D9D32CDEFA49}">
      <dgm:prSet/>
      <dgm:spPr/>
      <dgm:t>
        <a:bodyPr/>
        <a:lstStyle/>
        <a:p>
          <a:endParaRPr lang="en-AU"/>
        </a:p>
      </dgm:t>
    </dgm:pt>
    <dgm:pt modelId="{F3335317-D819-47A2-8E96-62120F5D3B4E}" type="sibTrans" cxnId="{72382966-0FEE-434C-9F45-D9D32CDEFA49}">
      <dgm:prSet/>
      <dgm:spPr/>
      <dgm:t>
        <a:bodyPr/>
        <a:lstStyle/>
        <a:p>
          <a:endParaRPr lang="en-AU"/>
        </a:p>
      </dgm:t>
    </dgm:pt>
    <dgm:pt modelId="{872E2324-7863-42D6-8C30-357A5B92DC12}" type="pres">
      <dgm:prSet presAssocID="{7B6C3E83-5DDA-4408-B78C-FF8CA7DE4FA3}" presName="compositeShape" presStyleCnt="0">
        <dgm:presLayoutVars>
          <dgm:chMax val="7"/>
          <dgm:dir/>
          <dgm:resizeHandles val="exact"/>
        </dgm:presLayoutVars>
      </dgm:prSet>
      <dgm:spPr/>
    </dgm:pt>
    <dgm:pt modelId="{C6F2EEB5-977A-4FCA-A77A-67F9756AD964}" type="pres">
      <dgm:prSet presAssocID="{DED50F35-537F-4E3E-870E-4569FE316554}" presName="circ1TxSh" presStyleLbl="vennNode1" presStyleIdx="0" presStyleCnt="1" custLinFactNeighborX="-34222"/>
      <dgm:spPr/>
    </dgm:pt>
  </dgm:ptLst>
  <dgm:cxnLst>
    <dgm:cxn modelId="{AA75133D-0240-46FC-91B4-A1F258123EED}" type="presOf" srcId="{7B6C3E83-5DDA-4408-B78C-FF8CA7DE4FA3}" destId="{872E2324-7863-42D6-8C30-357A5B92DC12}" srcOrd="0" destOrd="0" presId="urn:microsoft.com/office/officeart/2005/8/layout/venn1"/>
    <dgm:cxn modelId="{72382966-0FEE-434C-9F45-D9D32CDEFA49}" srcId="{7B6C3E83-5DDA-4408-B78C-FF8CA7DE4FA3}" destId="{DED50F35-537F-4E3E-870E-4569FE316554}" srcOrd="0" destOrd="0" parTransId="{FBB6A67F-0594-4C8B-95C6-4D45E93524A5}" sibTransId="{F3335317-D819-47A2-8E96-62120F5D3B4E}"/>
    <dgm:cxn modelId="{710A5CB3-1EA4-49D5-9EE2-8FF4A8F4F0DC}" type="presOf" srcId="{DED50F35-537F-4E3E-870E-4569FE316554}" destId="{C6F2EEB5-977A-4FCA-A77A-67F9756AD964}" srcOrd="0" destOrd="0" presId="urn:microsoft.com/office/officeart/2005/8/layout/venn1"/>
    <dgm:cxn modelId="{A59F424C-97C3-4F9B-8C25-2115FED557DE}" type="presParOf" srcId="{872E2324-7863-42D6-8C30-357A5B92DC12}" destId="{C6F2EEB5-977A-4FCA-A77A-67F9756AD964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6C3E83-5DDA-4408-B78C-FF8CA7DE4FA3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66CA1D87-FB5E-4692-818D-62EA825D97B4}">
      <dgm:prSet phldrT="[Text]"/>
      <dgm:spPr/>
      <dgm:t>
        <a:bodyPr/>
        <a:lstStyle/>
        <a:p>
          <a:pPr algn="r"/>
          <a:r>
            <a:rPr lang="en-AU" dirty="0"/>
            <a:t>Restorative </a:t>
          </a:r>
          <a:r>
            <a:rPr lang="en-AU" i="1" dirty="0">
              <a:solidFill>
                <a:srgbClr val="DF6613"/>
              </a:solidFill>
            </a:rPr>
            <a:t>practices</a:t>
          </a:r>
        </a:p>
      </dgm:t>
    </dgm:pt>
    <dgm:pt modelId="{B82E4435-A9E4-4B4F-A4D0-86D0552E4AE7}" type="parTrans" cxnId="{5CF4C555-38E4-4C86-8C7B-C505EFFF608F}">
      <dgm:prSet/>
      <dgm:spPr/>
      <dgm:t>
        <a:bodyPr/>
        <a:lstStyle/>
        <a:p>
          <a:endParaRPr lang="en-AU"/>
        </a:p>
      </dgm:t>
    </dgm:pt>
    <dgm:pt modelId="{487DDA1F-72AA-4684-A1A6-7F58A74CB724}" type="sibTrans" cxnId="{5CF4C555-38E4-4C86-8C7B-C505EFFF608F}">
      <dgm:prSet/>
      <dgm:spPr/>
      <dgm:t>
        <a:bodyPr/>
        <a:lstStyle/>
        <a:p>
          <a:endParaRPr lang="en-AU"/>
        </a:p>
      </dgm:t>
    </dgm:pt>
    <dgm:pt modelId="{872E2324-7863-42D6-8C30-357A5B92DC12}" type="pres">
      <dgm:prSet presAssocID="{7B6C3E83-5DDA-4408-B78C-FF8CA7DE4FA3}" presName="compositeShape" presStyleCnt="0">
        <dgm:presLayoutVars>
          <dgm:chMax val="7"/>
          <dgm:dir/>
          <dgm:resizeHandles val="exact"/>
        </dgm:presLayoutVars>
      </dgm:prSet>
      <dgm:spPr/>
    </dgm:pt>
    <dgm:pt modelId="{8238B146-55E0-4161-B27C-702FF169CE65}" type="pres">
      <dgm:prSet presAssocID="{66CA1D87-FB5E-4692-818D-62EA825D97B4}" presName="circ1TxSh" presStyleLbl="vennNode1" presStyleIdx="0" presStyleCnt="1" custLinFactNeighborX="36868"/>
      <dgm:spPr/>
    </dgm:pt>
  </dgm:ptLst>
  <dgm:cxnLst>
    <dgm:cxn modelId="{A716690F-97DC-4203-9BB0-13D9DFADC143}" type="presOf" srcId="{66CA1D87-FB5E-4692-818D-62EA825D97B4}" destId="{8238B146-55E0-4161-B27C-702FF169CE65}" srcOrd="0" destOrd="0" presId="urn:microsoft.com/office/officeart/2005/8/layout/venn1"/>
    <dgm:cxn modelId="{AA75133D-0240-46FC-91B4-A1F258123EED}" type="presOf" srcId="{7B6C3E83-5DDA-4408-B78C-FF8CA7DE4FA3}" destId="{872E2324-7863-42D6-8C30-357A5B92DC12}" srcOrd="0" destOrd="0" presId="urn:microsoft.com/office/officeart/2005/8/layout/venn1"/>
    <dgm:cxn modelId="{5CF4C555-38E4-4C86-8C7B-C505EFFF608F}" srcId="{7B6C3E83-5DDA-4408-B78C-FF8CA7DE4FA3}" destId="{66CA1D87-FB5E-4692-818D-62EA825D97B4}" srcOrd="0" destOrd="0" parTransId="{B82E4435-A9E4-4B4F-A4D0-86D0552E4AE7}" sibTransId="{487DDA1F-72AA-4684-A1A6-7F58A74CB724}"/>
    <dgm:cxn modelId="{1EF422B1-E1CF-4461-93D7-E2D4DB3D74F3}" type="presParOf" srcId="{872E2324-7863-42D6-8C30-357A5B92DC12}" destId="{8238B146-55E0-4161-B27C-702FF169CE65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6C3E83-5DDA-4408-B78C-FF8CA7DE4FA3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A7310146-D750-49EE-ABA5-1DCE6A4B3958}">
      <dgm:prSet phldrT="[Text]" custT="1"/>
      <dgm:spPr/>
      <dgm:t>
        <a:bodyPr/>
        <a:lstStyle/>
        <a:p>
          <a:pPr algn="ctr">
            <a:spcAft>
              <a:spcPts val="0"/>
            </a:spcAft>
          </a:pPr>
          <a:r>
            <a:rPr lang="en-AU" sz="5400" b="0" i="0" dirty="0">
              <a:solidFill>
                <a:srgbClr val="002060"/>
              </a:solidFill>
            </a:rPr>
            <a:t>Restorative</a:t>
          </a:r>
          <a:r>
            <a:rPr lang="en-AU" sz="5400" b="1" i="1" dirty="0">
              <a:solidFill>
                <a:srgbClr val="FFFF00"/>
              </a:solidFill>
            </a:rPr>
            <a:t> </a:t>
          </a:r>
          <a:r>
            <a:rPr lang="en-AU" sz="5400" b="1" i="1" dirty="0">
              <a:solidFill>
                <a:srgbClr val="DF6613"/>
              </a:solidFill>
            </a:rPr>
            <a:t>engagement</a:t>
          </a:r>
        </a:p>
        <a:p>
          <a:pPr algn="ctr">
            <a:spcAft>
              <a:spcPts val="0"/>
            </a:spcAft>
          </a:pPr>
          <a:endParaRPr lang="en-AU" sz="5400" b="0" i="0" dirty="0">
            <a:solidFill>
              <a:srgbClr val="002060"/>
            </a:solidFill>
          </a:endParaRPr>
        </a:p>
      </dgm:t>
    </dgm:pt>
    <dgm:pt modelId="{64F00364-31AA-4D20-B59A-423D885723AB}" type="parTrans" cxnId="{A719E3CD-8C11-47D2-BCD9-E3F6F93C58E7}">
      <dgm:prSet/>
      <dgm:spPr/>
      <dgm:t>
        <a:bodyPr/>
        <a:lstStyle/>
        <a:p>
          <a:endParaRPr lang="en-AU"/>
        </a:p>
      </dgm:t>
    </dgm:pt>
    <dgm:pt modelId="{BF4B4E37-5D10-4947-BA76-59FAB04ACD82}" type="sibTrans" cxnId="{A719E3CD-8C11-47D2-BCD9-E3F6F93C58E7}">
      <dgm:prSet/>
      <dgm:spPr/>
      <dgm:t>
        <a:bodyPr/>
        <a:lstStyle/>
        <a:p>
          <a:endParaRPr lang="en-AU"/>
        </a:p>
      </dgm:t>
    </dgm:pt>
    <dgm:pt modelId="{872E2324-7863-42D6-8C30-357A5B92DC12}" type="pres">
      <dgm:prSet presAssocID="{7B6C3E83-5DDA-4408-B78C-FF8CA7DE4FA3}" presName="compositeShape" presStyleCnt="0">
        <dgm:presLayoutVars>
          <dgm:chMax val="7"/>
          <dgm:dir/>
          <dgm:resizeHandles val="exact"/>
        </dgm:presLayoutVars>
      </dgm:prSet>
      <dgm:spPr/>
    </dgm:pt>
    <dgm:pt modelId="{A0063DA1-9DEB-47B9-8D8D-EAD41A05BBDB}" type="pres">
      <dgm:prSet presAssocID="{A7310146-D750-49EE-ABA5-1DCE6A4B3958}" presName="circ1TxSh" presStyleLbl="vennNode1" presStyleIdx="0" presStyleCnt="1"/>
      <dgm:spPr/>
    </dgm:pt>
  </dgm:ptLst>
  <dgm:cxnLst>
    <dgm:cxn modelId="{AA75133D-0240-46FC-91B4-A1F258123EED}" type="presOf" srcId="{7B6C3E83-5DDA-4408-B78C-FF8CA7DE4FA3}" destId="{872E2324-7863-42D6-8C30-357A5B92DC12}" srcOrd="0" destOrd="0" presId="urn:microsoft.com/office/officeart/2005/8/layout/venn1"/>
    <dgm:cxn modelId="{9C3B6C58-34A3-4C4E-8CA3-CCE9600FA115}" type="presOf" srcId="{A7310146-D750-49EE-ABA5-1DCE6A4B3958}" destId="{A0063DA1-9DEB-47B9-8D8D-EAD41A05BBDB}" srcOrd="0" destOrd="0" presId="urn:microsoft.com/office/officeart/2005/8/layout/venn1"/>
    <dgm:cxn modelId="{A719E3CD-8C11-47D2-BCD9-E3F6F93C58E7}" srcId="{7B6C3E83-5DDA-4408-B78C-FF8CA7DE4FA3}" destId="{A7310146-D750-49EE-ABA5-1DCE6A4B3958}" srcOrd="0" destOrd="0" parTransId="{64F00364-31AA-4D20-B59A-423D885723AB}" sibTransId="{BF4B4E37-5D10-4947-BA76-59FAB04ACD82}"/>
    <dgm:cxn modelId="{54539E04-EE3D-4A72-B087-E6402DD82B37}" type="presParOf" srcId="{872E2324-7863-42D6-8C30-357A5B92DC12}" destId="{A0063DA1-9DEB-47B9-8D8D-EAD41A05BBDB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B6C3E83-5DDA-4408-B78C-FF8CA7DE4FA3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A7310146-D750-49EE-ABA5-1DCE6A4B3958}">
      <dgm:prSet phldrT="[Text]" custT="1"/>
      <dgm:spPr/>
      <dgm:t>
        <a:bodyPr/>
        <a:lstStyle/>
        <a:p>
          <a:r>
            <a:rPr lang="en-AU" sz="3300" b="1" dirty="0">
              <a:solidFill>
                <a:srgbClr val="0070C0"/>
              </a:solidFill>
            </a:rPr>
            <a:t>Redress Schemes </a:t>
          </a:r>
          <a:r>
            <a:rPr lang="en-AU" sz="3300" dirty="0"/>
            <a:t>offering </a:t>
          </a:r>
          <a:r>
            <a:rPr lang="en-AU" sz="3600" b="1" i="1" dirty="0">
              <a:solidFill>
                <a:srgbClr val="FFFF00"/>
              </a:solidFill>
            </a:rPr>
            <a:t>restorative engagement</a:t>
          </a:r>
        </a:p>
      </dgm:t>
    </dgm:pt>
    <dgm:pt modelId="{64F00364-31AA-4D20-B59A-423D885723AB}" type="parTrans" cxnId="{A719E3CD-8C11-47D2-BCD9-E3F6F93C58E7}">
      <dgm:prSet/>
      <dgm:spPr/>
      <dgm:t>
        <a:bodyPr/>
        <a:lstStyle/>
        <a:p>
          <a:endParaRPr lang="en-AU"/>
        </a:p>
      </dgm:t>
    </dgm:pt>
    <dgm:pt modelId="{BF4B4E37-5D10-4947-BA76-59FAB04ACD82}" type="sibTrans" cxnId="{A719E3CD-8C11-47D2-BCD9-E3F6F93C58E7}">
      <dgm:prSet/>
      <dgm:spPr/>
      <dgm:t>
        <a:bodyPr/>
        <a:lstStyle/>
        <a:p>
          <a:endParaRPr lang="en-AU"/>
        </a:p>
      </dgm:t>
    </dgm:pt>
    <dgm:pt modelId="{DED50F35-537F-4E3E-870E-4569FE316554}">
      <dgm:prSet phldrT="[Text]" custT="1"/>
      <dgm:spPr/>
      <dgm:t>
        <a:bodyPr/>
        <a:lstStyle/>
        <a:p>
          <a:pPr algn="r"/>
          <a:r>
            <a:rPr lang="en-AU" sz="4000" dirty="0"/>
            <a:t>Restorative </a:t>
          </a:r>
          <a:r>
            <a:rPr lang="en-AU" sz="4000" b="1" i="1" dirty="0">
              <a:solidFill>
                <a:srgbClr val="DF6613"/>
              </a:solidFill>
            </a:rPr>
            <a:t>practices</a:t>
          </a:r>
        </a:p>
      </dgm:t>
    </dgm:pt>
    <dgm:pt modelId="{FBB6A67F-0594-4C8B-95C6-4D45E93524A5}" type="parTrans" cxnId="{72382966-0FEE-434C-9F45-D9D32CDEFA49}">
      <dgm:prSet/>
      <dgm:spPr/>
      <dgm:t>
        <a:bodyPr/>
        <a:lstStyle/>
        <a:p>
          <a:endParaRPr lang="en-AU"/>
        </a:p>
      </dgm:t>
    </dgm:pt>
    <dgm:pt modelId="{F3335317-D819-47A2-8E96-62120F5D3B4E}" type="sibTrans" cxnId="{72382966-0FEE-434C-9F45-D9D32CDEFA49}">
      <dgm:prSet/>
      <dgm:spPr/>
      <dgm:t>
        <a:bodyPr/>
        <a:lstStyle/>
        <a:p>
          <a:endParaRPr lang="en-AU"/>
        </a:p>
      </dgm:t>
    </dgm:pt>
    <dgm:pt modelId="{66CA1D87-FB5E-4692-818D-62EA825D97B4}">
      <dgm:prSet phldrT="[Text]" custT="1"/>
      <dgm:spPr/>
      <dgm:t>
        <a:bodyPr/>
        <a:lstStyle/>
        <a:p>
          <a:pPr algn="l"/>
          <a:r>
            <a:rPr lang="en-AU" sz="4000" dirty="0"/>
            <a:t>Restorative </a:t>
          </a:r>
          <a:r>
            <a:rPr lang="en-AU" sz="4000" b="1" i="1" dirty="0">
              <a:solidFill>
                <a:srgbClr val="DF6613"/>
              </a:solidFill>
            </a:rPr>
            <a:t>justice</a:t>
          </a:r>
        </a:p>
      </dgm:t>
    </dgm:pt>
    <dgm:pt modelId="{B82E4435-A9E4-4B4F-A4D0-86D0552E4AE7}" type="parTrans" cxnId="{5CF4C555-38E4-4C86-8C7B-C505EFFF608F}">
      <dgm:prSet/>
      <dgm:spPr/>
      <dgm:t>
        <a:bodyPr/>
        <a:lstStyle/>
        <a:p>
          <a:endParaRPr lang="en-AU"/>
        </a:p>
      </dgm:t>
    </dgm:pt>
    <dgm:pt modelId="{487DDA1F-72AA-4684-A1A6-7F58A74CB724}" type="sibTrans" cxnId="{5CF4C555-38E4-4C86-8C7B-C505EFFF608F}">
      <dgm:prSet/>
      <dgm:spPr/>
      <dgm:t>
        <a:bodyPr/>
        <a:lstStyle/>
        <a:p>
          <a:endParaRPr lang="en-AU"/>
        </a:p>
      </dgm:t>
    </dgm:pt>
    <dgm:pt modelId="{872E2324-7863-42D6-8C30-357A5B92DC12}" type="pres">
      <dgm:prSet presAssocID="{7B6C3E83-5DDA-4408-B78C-FF8CA7DE4FA3}" presName="compositeShape" presStyleCnt="0">
        <dgm:presLayoutVars>
          <dgm:chMax val="7"/>
          <dgm:dir/>
          <dgm:resizeHandles val="exact"/>
        </dgm:presLayoutVars>
      </dgm:prSet>
      <dgm:spPr/>
    </dgm:pt>
    <dgm:pt modelId="{BD44AA8F-F7AD-435D-9B7C-91A0F5212CD6}" type="pres">
      <dgm:prSet presAssocID="{A7310146-D750-49EE-ABA5-1DCE6A4B3958}" presName="circ1" presStyleLbl="vennNode1" presStyleIdx="0" presStyleCnt="3" custLinFactNeighborX="-1336" custLinFactNeighborY="-4833"/>
      <dgm:spPr/>
    </dgm:pt>
    <dgm:pt modelId="{98360DD5-24D5-454B-BAC5-2971D10BD460}" type="pres">
      <dgm:prSet presAssocID="{A7310146-D750-49EE-ABA5-1DCE6A4B395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804677B2-37E3-418E-BA4F-7EF322348646}" type="pres">
      <dgm:prSet presAssocID="{DED50F35-537F-4E3E-870E-4569FE316554}" presName="circ2" presStyleLbl="vennNode1" presStyleIdx="1" presStyleCnt="3" custLinFactNeighborX="12580" custLinFactNeighborY="1198"/>
      <dgm:spPr/>
    </dgm:pt>
    <dgm:pt modelId="{9676BB88-5935-4A2E-99C7-64732F6DC622}" type="pres">
      <dgm:prSet presAssocID="{DED50F35-537F-4E3E-870E-4569FE31655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7984168-853F-42CA-8600-0EA49742020D}" type="pres">
      <dgm:prSet presAssocID="{66CA1D87-FB5E-4692-818D-62EA825D97B4}" presName="circ3" presStyleLbl="vennNode1" presStyleIdx="2" presStyleCnt="3" custLinFactNeighborX="-10701" custLinFactNeighborY="1437"/>
      <dgm:spPr/>
    </dgm:pt>
    <dgm:pt modelId="{48C7CECB-8FFA-4621-8809-5732293D21C3}" type="pres">
      <dgm:prSet presAssocID="{66CA1D87-FB5E-4692-818D-62EA825D97B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E272161B-D1FB-4602-92BF-EE84F0254D27}" type="presOf" srcId="{DED50F35-537F-4E3E-870E-4569FE316554}" destId="{9676BB88-5935-4A2E-99C7-64732F6DC622}" srcOrd="1" destOrd="0" presId="urn:microsoft.com/office/officeart/2005/8/layout/venn1"/>
    <dgm:cxn modelId="{AA75133D-0240-46FC-91B4-A1F258123EED}" type="presOf" srcId="{7B6C3E83-5DDA-4408-B78C-FF8CA7DE4FA3}" destId="{872E2324-7863-42D6-8C30-357A5B92DC12}" srcOrd="0" destOrd="0" presId="urn:microsoft.com/office/officeart/2005/8/layout/venn1"/>
    <dgm:cxn modelId="{D7A4083F-6F08-495F-9644-3E033743BF68}" type="presOf" srcId="{DED50F35-537F-4E3E-870E-4569FE316554}" destId="{804677B2-37E3-418E-BA4F-7EF322348646}" srcOrd="0" destOrd="0" presId="urn:microsoft.com/office/officeart/2005/8/layout/venn1"/>
    <dgm:cxn modelId="{E1CB745D-92C3-4CDF-89E0-3C7E94A86251}" type="presOf" srcId="{66CA1D87-FB5E-4692-818D-62EA825D97B4}" destId="{37984168-853F-42CA-8600-0EA49742020D}" srcOrd="0" destOrd="0" presId="urn:microsoft.com/office/officeart/2005/8/layout/venn1"/>
    <dgm:cxn modelId="{72382966-0FEE-434C-9F45-D9D32CDEFA49}" srcId="{7B6C3E83-5DDA-4408-B78C-FF8CA7DE4FA3}" destId="{DED50F35-537F-4E3E-870E-4569FE316554}" srcOrd="1" destOrd="0" parTransId="{FBB6A67F-0594-4C8B-95C6-4D45E93524A5}" sibTransId="{F3335317-D819-47A2-8E96-62120F5D3B4E}"/>
    <dgm:cxn modelId="{5CF4C555-38E4-4C86-8C7B-C505EFFF608F}" srcId="{7B6C3E83-5DDA-4408-B78C-FF8CA7DE4FA3}" destId="{66CA1D87-FB5E-4692-818D-62EA825D97B4}" srcOrd="2" destOrd="0" parTransId="{B82E4435-A9E4-4B4F-A4D0-86D0552E4AE7}" sibTransId="{487DDA1F-72AA-4684-A1A6-7F58A74CB724}"/>
    <dgm:cxn modelId="{B75FE457-79D9-4095-91C4-EC16BF5A48A9}" type="presOf" srcId="{66CA1D87-FB5E-4692-818D-62EA825D97B4}" destId="{48C7CECB-8FFA-4621-8809-5732293D21C3}" srcOrd="1" destOrd="0" presId="urn:microsoft.com/office/officeart/2005/8/layout/venn1"/>
    <dgm:cxn modelId="{B0892A85-08FA-4BB8-88E4-8CB33E2BD48C}" type="presOf" srcId="{A7310146-D750-49EE-ABA5-1DCE6A4B3958}" destId="{BD44AA8F-F7AD-435D-9B7C-91A0F5212CD6}" srcOrd="0" destOrd="0" presId="urn:microsoft.com/office/officeart/2005/8/layout/venn1"/>
    <dgm:cxn modelId="{B5089EA6-6757-4CB4-8C1F-7C3AFD4D1839}" type="presOf" srcId="{A7310146-D750-49EE-ABA5-1DCE6A4B3958}" destId="{98360DD5-24D5-454B-BAC5-2971D10BD460}" srcOrd="1" destOrd="0" presId="urn:microsoft.com/office/officeart/2005/8/layout/venn1"/>
    <dgm:cxn modelId="{A719E3CD-8C11-47D2-BCD9-E3F6F93C58E7}" srcId="{7B6C3E83-5DDA-4408-B78C-FF8CA7DE4FA3}" destId="{A7310146-D750-49EE-ABA5-1DCE6A4B3958}" srcOrd="0" destOrd="0" parTransId="{64F00364-31AA-4D20-B59A-423D885723AB}" sibTransId="{BF4B4E37-5D10-4947-BA76-59FAB04ACD82}"/>
    <dgm:cxn modelId="{FCC1799D-693C-48FC-BC62-80DA392B8208}" type="presParOf" srcId="{872E2324-7863-42D6-8C30-357A5B92DC12}" destId="{BD44AA8F-F7AD-435D-9B7C-91A0F5212CD6}" srcOrd="0" destOrd="0" presId="urn:microsoft.com/office/officeart/2005/8/layout/venn1"/>
    <dgm:cxn modelId="{76E4C0A4-A7FB-4F40-87F0-4298B6C8308B}" type="presParOf" srcId="{872E2324-7863-42D6-8C30-357A5B92DC12}" destId="{98360DD5-24D5-454B-BAC5-2971D10BD460}" srcOrd="1" destOrd="0" presId="urn:microsoft.com/office/officeart/2005/8/layout/venn1"/>
    <dgm:cxn modelId="{E3EE728C-F2CD-4361-A90B-688E077FE8A7}" type="presParOf" srcId="{872E2324-7863-42D6-8C30-357A5B92DC12}" destId="{804677B2-37E3-418E-BA4F-7EF322348646}" srcOrd="2" destOrd="0" presId="urn:microsoft.com/office/officeart/2005/8/layout/venn1"/>
    <dgm:cxn modelId="{6A2EA892-33A9-4073-A9BC-EE07DF930F2F}" type="presParOf" srcId="{872E2324-7863-42D6-8C30-357A5B92DC12}" destId="{9676BB88-5935-4A2E-99C7-64732F6DC622}" srcOrd="3" destOrd="0" presId="urn:microsoft.com/office/officeart/2005/8/layout/venn1"/>
    <dgm:cxn modelId="{2B72FCCA-7EA5-44C7-9F6F-ADB8737D8403}" type="presParOf" srcId="{872E2324-7863-42D6-8C30-357A5B92DC12}" destId="{37984168-853F-42CA-8600-0EA49742020D}" srcOrd="4" destOrd="0" presId="urn:microsoft.com/office/officeart/2005/8/layout/venn1"/>
    <dgm:cxn modelId="{E6C1A462-E3AB-4B0C-B47A-09E6A22A74D9}" type="presParOf" srcId="{872E2324-7863-42D6-8C30-357A5B92DC12}" destId="{48C7CECB-8FFA-4621-8809-5732293D21C3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D245E9E-BD85-4889-911E-0E7F9960EEF3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1AD7D377-7C80-49A6-BE0E-466B08B6FBB4}">
      <dgm:prSet phldrT="[Text]" custT="1"/>
      <dgm:spPr>
        <a:xfrm>
          <a:off x="4494" y="4613"/>
          <a:ext cx="3191172" cy="3191172"/>
        </a:xfrm>
        <a:prstGeom prst="ellipse">
          <a:avLst/>
        </a:prstGeom>
        <a:solidFill>
          <a:srgbClr val="4472C4">
            <a:alpha val="5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ctr">
            <a:buNone/>
          </a:pPr>
          <a:r>
            <a:rPr lang="en-AU" sz="5400" b="1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conflict</a:t>
          </a:r>
        </a:p>
        <a:p>
          <a:pPr algn="ctr">
            <a:buNone/>
          </a:pPr>
          <a:endParaRPr lang="en-AU" sz="2200" b="1" dirty="0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</dgm:t>
    </dgm:pt>
    <dgm:pt modelId="{1E30691C-57A3-4C57-ABE5-73BEBD38E98B}" type="parTrans" cxnId="{79F0C0F0-B9F9-4E65-BEAD-02E86C9E2937}">
      <dgm:prSet/>
      <dgm:spPr/>
      <dgm:t>
        <a:bodyPr/>
        <a:lstStyle/>
        <a:p>
          <a:pPr algn="ctr"/>
          <a:endParaRPr lang="en-AU"/>
        </a:p>
      </dgm:t>
    </dgm:pt>
    <dgm:pt modelId="{E02DAC60-85E8-47FE-A357-0C353301F567}" type="sibTrans" cxnId="{79F0C0F0-B9F9-4E65-BEAD-02E86C9E2937}">
      <dgm:prSet/>
      <dgm:spPr/>
      <dgm:t>
        <a:bodyPr/>
        <a:lstStyle/>
        <a:p>
          <a:pPr algn="ctr"/>
          <a:endParaRPr lang="en-AU"/>
        </a:p>
      </dgm:t>
    </dgm:pt>
    <dgm:pt modelId="{17AEE574-C409-4AE2-B0F9-749467EF65B2}">
      <dgm:prSet phldrT="[Text]" custT="1"/>
      <dgm:spPr>
        <a:xfrm>
          <a:off x="2557432" y="4613"/>
          <a:ext cx="3191172" cy="3191172"/>
        </a:xfrm>
        <a:prstGeom prst="ellipse">
          <a:avLst/>
        </a:prstGeom>
      </dgm:spPr>
      <dgm:t>
        <a:bodyPr/>
        <a:lstStyle/>
        <a:p>
          <a:pPr>
            <a:spcAft>
              <a:spcPts val="600"/>
            </a:spcAft>
          </a:pPr>
          <a:r>
            <a:rPr lang="en-AU" sz="4600" b="1" dirty="0"/>
            <a:t>disputation</a:t>
          </a:r>
        </a:p>
        <a:p>
          <a:pPr>
            <a:spcAft>
              <a:spcPct val="35000"/>
            </a:spcAft>
          </a:pPr>
          <a:endParaRPr lang="en-AU" sz="4100" b="1" dirty="0"/>
        </a:p>
      </dgm:t>
    </dgm:pt>
    <dgm:pt modelId="{55E0BA1B-A000-4090-B9EE-C2826547C57D}" type="sibTrans" cxnId="{52BEDD52-D994-4D50-BD06-EEE022D342FB}">
      <dgm:prSet/>
      <dgm:spPr/>
      <dgm:t>
        <a:bodyPr/>
        <a:lstStyle/>
        <a:p>
          <a:pPr algn="ctr"/>
          <a:endParaRPr lang="en-AU"/>
        </a:p>
      </dgm:t>
    </dgm:pt>
    <dgm:pt modelId="{DE2F5085-58A3-4BD6-BD69-8F95CCE1C17C}" type="parTrans" cxnId="{52BEDD52-D994-4D50-BD06-EEE022D342FB}">
      <dgm:prSet/>
      <dgm:spPr/>
      <dgm:t>
        <a:bodyPr/>
        <a:lstStyle/>
        <a:p>
          <a:pPr algn="ctr"/>
          <a:endParaRPr lang="en-AU"/>
        </a:p>
      </dgm:t>
    </dgm:pt>
    <dgm:pt modelId="{4ED49219-D9DE-4C42-989F-D11670776775}" type="pres">
      <dgm:prSet presAssocID="{AD245E9E-BD85-4889-911E-0E7F9960EEF3}" presName="Name0" presStyleCnt="0">
        <dgm:presLayoutVars>
          <dgm:dir/>
          <dgm:resizeHandles val="exact"/>
        </dgm:presLayoutVars>
      </dgm:prSet>
      <dgm:spPr/>
    </dgm:pt>
    <dgm:pt modelId="{3B930FCF-BC0B-44A4-86DF-66854021C28C}" type="pres">
      <dgm:prSet presAssocID="{1AD7D377-7C80-49A6-BE0E-466B08B6FBB4}" presName="Name5" presStyleLbl="vennNode1" presStyleIdx="0" presStyleCnt="2" custScaleX="129886" custLinFactNeighborX="13930" custLinFactNeighborY="38">
        <dgm:presLayoutVars>
          <dgm:bulletEnabled val="1"/>
        </dgm:presLayoutVars>
      </dgm:prSet>
      <dgm:spPr/>
    </dgm:pt>
    <dgm:pt modelId="{14F56709-2EC4-4A74-9F9F-36C8B2E8006D}" type="pres">
      <dgm:prSet presAssocID="{E02DAC60-85E8-47FE-A357-0C353301F567}" presName="space" presStyleCnt="0"/>
      <dgm:spPr/>
    </dgm:pt>
    <dgm:pt modelId="{CC195C61-5F83-4A4D-963C-49E3EBA1A638}" type="pres">
      <dgm:prSet presAssocID="{17AEE574-C409-4AE2-B0F9-749467EF65B2}" presName="Name5" presStyleLbl="vennNode1" presStyleIdx="1" presStyleCnt="2" custScaleX="125933" custLinFactNeighborY="-1103">
        <dgm:presLayoutVars>
          <dgm:bulletEnabled val="1"/>
        </dgm:presLayoutVars>
      </dgm:prSet>
      <dgm:spPr/>
    </dgm:pt>
  </dgm:ptLst>
  <dgm:cxnLst>
    <dgm:cxn modelId="{52BEDD52-D994-4D50-BD06-EEE022D342FB}" srcId="{AD245E9E-BD85-4889-911E-0E7F9960EEF3}" destId="{17AEE574-C409-4AE2-B0F9-749467EF65B2}" srcOrd="1" destOrd="0" parTransId="{DE2F5085-58A3-4BD6-BD69-8F95CCE1C17C}" sibTransId="{55E0BA1B-A000-4090-B9EE-C2826547C57D}"/>
    <dgm:cxn modelId="{28716D56-E222-4141-98CE-D51675463136}" type="presOf" srcId="{17AEE574-C409-4AE2-B0F9-749467EF65B2}" destId="{CC195C61-5F83-4A4D-963C-49E3EBA1A638}" srcOrd="0" destOrd="0" presId="urn:microsoft.com/office/officeart/2005/8/layout/venn3"/>
    <dgm:cxn modelId="{D8C4619E-5491-4340-A631-E64DBC37A3C8}" type="presOf" srcId="{1AD7D377-7C80-49A6-BE0E-466B08B6FBB4}" destId="{3B930FCF-BC0B-44A4-86DF-66854021C28C}" srcOrd="0" destOrd="0" presId="urn:microsoft.com/office/officeart/2005/8/layout/venn3"/>
    <dgm:cxn modelId="{175D33A3-8C3A-430C-A91C-DCAEBC02C3F3}" type="presOf" srcId="{AD245E9E-BD85-4889-911E-0E7F9960EEF3}" destId="{4ED49219-D9DE-4C42-989F-D11670776775}" srcOrd="0" destOrd="0" presId="urn:microsoft.com/office/officeart/2005/8/layout/venn3"/>
    <dgm:cxn modelId="{79F0C0F0-B9F9-4E65-BEAD-02E86C9E2937}" srcId="{AD245E9E-BD85-4889-911E-0E7F9960EEF3}" destId="{1AD7D377-7C80-49A6-BE0E-466B08B6FBB4}" srcOrd="0" destOrd="0" parTransId="{1E30691C-57A3-4C57-ABE5-73BEBD38E98B}" sibTransId="{E02DAC60-85E8-47FE-A357-0C353301F567}"/>
    <dgm:cxn modelId="{F6DCA796-1B2D-4BE0-8194-D8260988D791}" type="presParOf" srcId="{4ED49219-D9DE-4C42-989F-D11670776775}" destId="{3B930FCF-BC0B-44A4-86DF-66854021C28C}" srcOrd="0" destOrd="0" presId="urn:microsoft.com/office/officeart/2005/8/layout/venn3"/>
    <dgm:cxn modelId="{092A4625-9BCC-4720-AC23-A0506B649DE7}" type="presParOf" srcId="{4ED49219-D9DE-4C42-989F-D11670776775}" destId="{14F56709-2EC4-4A74-9F9F-36C8B2E8006D}" srcOrd="1" destOrd="0" presId="urn:microsoft.com/office/officeart/2005/8/layout/venn3"/>
    <dgm:cxn modelId="{0376AED0-2AF1-475A-BCEE-F40CE98AC633}" type="presParOf" srcId="{4ED49219-D9DE-4C42-989F-D11670776775}" destId="{CC195C61-5F83-4A4D-963C-49E3EBA1A638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B6C3E83-5DDA-4408-B78C-FF8CA7DE4FA3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66CA1D87-FB5E-4692-818D-62EA825D97B4}">
      <dgm:prSet phldrT="[Text]"/>
      <dgm:spPr/>
      <dgm:t>
        <a:bodyPr/>
        <a:lstStyle/>
        <a:p>
          <a:pPr algn="r"/>
          <a:r>
            <a:rPr lang="en-AU" dirty="0"/>
            <a:t>Restorative </a:t>
          </a:r>
          <a:r>
            <a:rPr lang="en-AU" i="1" dirty="0">
              <a:solidFill>
                <a:srgbClr val="DF6613"/>
              </a:solidFill>
            </a:rPr>
            <a:t>practices</a:t>
          </a:r>
        </a:p>
      </dgm:t>
    </dgm:pt>
    <dgm:pt modelId="{B82E4435-A9E4-4B4F-A4D0-86D0552E4AE7}" type="parTrans" cxnId="{5CF4C555-38E4-4C86-8C7B-C505EFFF608F}">
      <dgm:prSet/>
      <dgm:spPr/>
      <dgm:t>
        <a:bodyPr/>
        <a:lstStyle/>
        <a:p>
          <a:endParaRPr lang="en-AU"/>
        </a:p>
      </dgm:t>
    </dgm:pt>
    <dgm:pt modelId="{487DDA1F-72AA-4684-A1A6-7F58A74CB724}" type="sibTrans" cxnId="{5CF4C555-38E4-4C86-8C7B-C505EFFF608F}">
      <dgm:prSet/>
      <dgm:spPr/>
      <dgm:t>
        <a:bodyPr/>
        <a:lstStyle/>
        <a:p>
          <a:endParaRPr lang="en-AU"/>
        </a:p>
      </dgm:t>
    </dgm:pt>
    <dgm:pt modelId="{872E2324-7863-42D6-8C30-357A5B92DC12}" type="pres">
      <dgm:prSet presAssocID="{7B6C3E83-5DDA-4408-B78C-FF8CA7DE4FA3}" presName="compositeShape" presStyleCnt="0">
        <dgm:presLayoutVars>
          <dgm:chMax val="7"/>
          <dgm:dir/>
          <dgm:resizeHandles val="exact"/>
        </dgm:presLayoutVars>
      </dgm:prSet>
      <dgm:spPr/>
    </dgm:pt>
    <dgm:pt modelId="{8238B146-55E0-4161-B27C-702FF169CE65}" type="pres">
      <dgm:prSet presAssocID="{66CA1D87-FB5E-4692-818D-62EA825D97B4}" presName="circ1TxSh" presStyleLbl="vennNode1" presStyleIdx="0" presStyleCnt="1" custLinFactNeighborX="36868"/>
      <dgm:spPr/>
    </dgm:pt>
  </dgm:ptLst>
  <dgm:cxnLst>
    <dgm:cxn modelId="{A716690F-97DC-4203-9BB0-13D9DFADC143}" type="presOf" srcId="{66CA1D87-FB5E-4692-818D-62EA825D97B4}" destId="{8238B146-55E0-4161-B27C-702FF169CE65}" srcOrd="0" destOrd="0" presId="urn:microsoft.com/office/officeart/2005/8/layout/venn1"/>
    <dgm:cxn modelId="{AA75133D-0240-46FC-91B4-A1F258123EED}" type="presOf" srcId="{7B6C3E83-5DDA-4408-B78C-FF8CA7DE4FA3}" destId="{872E2324-7863-42D6-8C30-357A5B92DC12}" srcOrd="0" destOrd="0" presId="urn:microsoft.com/office/officeart/2005/8/layout/venn1"/>
    <dgm:cxn modelId="{5CF4C555-38E4-4C86-8C7B-C505EFFF608F}" srcId="{7B6C3E83-5DDA-4408-B78C-FF8CA7DE4FA3}" destId="{66CA1D87-FB5E-4692-818D-62EA825D97B4}" srcOrd="0" destOrd="0" parTransId="{B82E4435-A9E4-4B4F-A4D0-86D0552E4AE7}" sibTransId="{487DDA1F-72AA-4684-A1A6-7F58A74CB724}"/>
    <dgm:cxn modelId="{1EF422B1-E1CF-4461-93D7-E2D4DB3D74F3}" type="presParOf" srcId="{872E2324-7863-42D6-8C30-357A5B92DC12}" destId="{8238B146-55E0-4161-B27C-702FF169CE65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F2EEB5-977A-4FCA-A77A-67F9756AD964}">
      <dsp:nvSpPr>
        <dsp:cNvPr id="0" name=""/>
        <dsp:cNvSpPr/>
      </dsp:nvSpPr>
      <dsp:spPr>
        <a:xfrm>
          <a:off x="191678" y="0"/>
          <a:ext cx="6845468" cy="684546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6500" kern="1200" dirty="0"/>
            <a:t>Restorative </a:t>
          </a:r>
          <a:r>
            <a:rPr lang="en-AU" sz="6500" i="1" kern="1200" dirty="0">
              <a:solidFill>
                <a:srgbClr val="DF6613"/>
              </a:solidFill>
            </a:rPr>
            <a:t>justice</a:t>
          </a:r>
        </a:p>
      </dsp:txBody>
      <dsp:txXfrm>
        <a:off x="1194174" y="1002496"/>
        <a:ext cx="4840476" cy="48404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38B146-55E0-4161-B27C-702FF169CE65}">
      <dsp:nvSpPr>
        <dsp:cNvPr id="0" name=""/>
        <dsp:cNvSpPr/>
      </dsp:nvSpPr>
      <dsp:spPr>
        <a:xfrm>
          <a:off x="5058121" y="0"/>
          <a:ext cx="6845468" cy="684546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6500" kern="1200" dirty="0"/>
            <a:t>Restorative </a:t>
          </a:r>
          <a:r>
            <a:rPr lang="en-AU" sz="6500" i="1" kern="1200" dirty="0">
              <a:solidFill>
                <a:srgbClr val="DF6613"/>
              </a:solidFill>
            </a:rPr>
            <a:t>practices</a:t>
          </a:r>
        </a:p>
      </dsp:txBody>
      <dsp:txXfrm>
        <a:off x="6060617" y="1002496"/>
        <a:ext cx="4840476" cy="48404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063DA1-9DEB-47B9-8D8D-EAD41A05BBDB}">
      <dsp:nvSpPr>
        <dsp:cNvPr id="0" name=""/>
        <dsp:cNvSpPr/>
      </dsp:nvSpPr>
      <dsp:spPr>
        <a:xfrm>
          <a:off x="0" y="641146"/>
          <a:ext cx="5550643" cy="555064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AU" sz="5400" b="0" i="0" kern="1200" dirty="0">
              <a:solidFill>
                <a:srgbClr val="002060"/>
              </a:solidFill>
            </a:rPr>
            <a:t>Restorative</a:t>
          </a:r>
          <a:r>
            <a:rPr lang="en-AU" sz="5400" b="1" i="1" kern="1200" dirty="0">
              <a:solidFill>
                <a:srgbClr val="FFFF00"/>
              </a:solidFill>
            </a:rPr>
            <a:t> </a:t>
          </a:r>
          <a:r>
            <a:rPr lang="en-AU" sz="5400" b="1" i="1" kern="1200" dirty="0">
              <a:solidFill>
                <a:srgbClr val="DF6613"/>
              </a:solidFill>
            </a:rPr>
            <a:t>engagement</a:t>
          </a:r>
        </a:p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AU" sz="5400" b="0" i="0" kern="1200" dirty="0">
            <a:solidFill>
              <a:srgbClr val="002060"/>
            </a:solidFill>
          </a:endParaRPr>
        </a:p>
      </dsp:txBody>
      <dsp:txXfrm>
        <a:off x="812873" y="1454019"/>
        <a:ext cx="3924897" cy="392489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44AA8F-F7AD-435D-9B7C-91A0F5212CD6}">
      <dsp:nvSpPr>
        <dsp:cNvPr id="0" name=""/>
        <dsp:cNvSpPr/>
      </dsp:nvSpPr>
      <dsp:spPr>
        <a:xfrm>
          <a:off x="2673457" y="13"/>
          <a:ext cx="3976070" cy="397607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3300" b="1" kern="1200" dirty="0">
              <a:solidFill>
                <a:srgbClr val="0070C0"/>
              </a:solidFill>
            </a:rPr>
            <a:t>Redress Schemes </a:t>
          </a:r>
          <a:r>
            <a:rPr lang="en-AU" sz="3300" kern="1200" dirty="0"/>
            <a:t>offering </a:t>
          </a:r>
          <a:r>
            <a:rPr lang="en-AU" sz="3600" b="1" i="1" kern="1200" dirty="0">
              <a:solidFill>
                <a:srgbClr val="FFFF00"/>
              </a:solidFill>
            </a:rPr>
            <a:t>restorative engagement</a:t>
          </a:r>
        </a:p>
      </dsp:txBody>
      <dsp:txXfrm>
        <a:off x="3203600" y="695825"/>
        <a:ext cx="2915785" cy="1789231"/>
      </dsp:txXfrm>
    </dsp:sp>
    <dsp:sp modelId="{804677B2-37E3-418E-BA4F-7EF322348646}">
      <dsp:nvSpPr>
        <dsp:cNvPr id="0" name=""/>
        <dsp:cNvSpPr/>
      </dsp:nvSpPr>
      <dsp:spPr>
        <a:xfrm>
          <a:off x="4661466" y="2724854"/>
          <a:ext cx="3976070" cy="397607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4000" kern="1200" dirty="0"/>
            <a:t>Restorative </a:t>
          </a:r>
          <a:r>
            <a:rPr lang="en-AU" sz="4000" b="1" i="1" kern="1200" dirty="0">
              <a:solidFill>
                <a:srgbClr val="DF6613"/>
              </a:solidFill>
            </a:rPr>
            <a:t>practices</a:t>
          </a:r>
        </a:p>
      </dsp:txBody>
      <dsp:txXfrm>
        <a:off x="5877481" y="3752005"/>
        <a:ext cx="2385642" cy="2186838"/>
      </dsp:txXfrm>
    </dsp:sp>
    <dsp:sp modelId="{37984168-853F-42CA-8600-0EA49742020D}">
      <dsp:nvSpPr>
        <dsp:cNvPr id="0" name=""/>
        <dsp:cNvSpPr/>
      </dsp:nvSpPr>
      <dsp:spPr>
        <a:xfrm>
          <a:off x="866399" y="2734356"/>
          <a:ext cx="3976070" cy="397607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4000" kern="1200" dirty="0"/>
            <a:t>Restorative </a:t>
          </a:r>
          <a:r>
            <a:rPr lang="en-AU" sz="4000" b="1" i="1" kern="1200" dirty="0">
              <a:solidFill>
                <a:srgbClr val="DF6613"/>
              </a:solidFill>
            </a:rPr>
            <a:t>justice</a:t>
          </a:r>
        </a:p>
      </dsp:txBody>
      <dsp:txXfrm>
        <a:off x="1240813" y="3761508"/>
        <a:ext cx="2385642" cy="21868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930FCF-BC0B-44A4-86DF-66854021C28C}">
      <dsp:nvSpPr>
        <dsp:cNvPr id="0" name=""/>
        <dsp:cNvSpPr/>
      </dsp:nvSpPr>
      <dsp:spPr>
        <a:xfrm>
          <a:off x="142580" y="827892"/>
          <a:ext cx="6500595" cy="5004847"/>
        </a:xfrm>
        <a:prstGeom prst="ellipse">
          <a:avLst/>
        </a:prstGeom>
        <a:solidFill>
          <a:srgbClr val="4472C4">
            <a:alpha val="5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75433" tIns="68580" rIns="275433" bIns="6858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5400" b="1" kern="1200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conflict</a:t>
          </a:r>
        </a:p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2200" b="1" kern="1200" dirty="0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</dsp:txBody>
      <dsp:txXfrm>
        <a:off x="1094570" y="1560835"/>
        <a:ext cx="4596615" cy="3538961"/>
      </dsp:txXfrm>
    </dsp:sp>
    <dsp:sp modelId="{CC195C61-5F83-4A4D-963C-49E3EBA1A638}">
      <dsp:nvSpPr>
        <dsp:cNvPr id="0" name=""/>
        <dsp:cNvSpPr/>
      </dsp:nvSpPr>
      <dsp:spPr>
        <a:xfrm>
          <a:off x="5502772" y="770787"/>
          <a:ext cx="6302754" cy="500484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75433" tIns="58420" rIns="275433" bIns="5842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AU" sz="4600" b="1" kern="1200" dirty="0"/>
            <a:t>disputation</a:t>
          </a:r>
        </a:p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4100" b="1" kern="1200" dirty="0"/>
        </a:p>
      </dsp:txBody>
      <dsp:txXfrm>
        <a:off x="6425789" y="1503730"/>
        <a:ext cx="4456720" cy="353896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38B146-55E0-4161-B27C-702FF169CE65}">
      <dsp:nvSpPr>
        <dsp:cNvPr id="0" name=""/>
        <dsp:cNvSpPr/>
      </dsp:nvSpPr>
      <dsp:spPr>
        <a:xfrm>
          <a:off x="5058121" y="0"/>
          <a:ext cx="6845468" cy="684546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6500" kern="1200" dirty="0"/>
            <a:t>Restorative </a:t>
          </a:r>
          <a:r>
            <a:rPr lang="en-AU" sz="6500" i="1" kern="1200" dirty="0">
              <a:solidFill>
                <a:srgbClr val="DF6613"/>
              </a:solidFill>
            </a:rPr>
            <a:t>practices</a:t>
          </a:r>
        </a:p>
      </dsp:txBody>
      <dsp:txXfrm>
        <a:off x="6060617" y="1002496"/>
        <a:ext cx="4840476" cy="48404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BC3B7E-8B37-4DCB-A912-CBED95150FDE}" type="datetimeFigureOut">
              <a:rPr lang="en-AU" smtClean="0"/>
              <a:t>8/12/2023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EF01B4-E744-43C4-AE66-F73B94E2876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60320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E5BC21-CF98-46C2-AE99-44FA5987A03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" y="744538"/>
            <a:ext cx="6615113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9363044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E5BC21-CF98-46C2-AE99-44FA5987A03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" y="744538"/>
            <a:ext cx="6615113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7657697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E5BC21-CF98-46C2-AE99-44FA5987A03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" y="744538"/>
            <a:ext cx="6615113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8073433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E5BC21-CF98-46C2-AE99-44FA5987A03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" y="744538"/>
            <a:ext cx="6615113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378412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" y="744538"/>
            <a:ext cx="6615113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Font typeface="Arial" panose="020B0604020202020204" pitchFamily="34" charset="0"/>
              <a:buNone/>
            </a:pPr>
            <a:endParaRPr lang="en-AU" sz="1200" b="0" kern="1200" baseline="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66EF17-926E-4D6C-A967-4497CBA46213}" type="slidenum">
              <a:rPr lang="en-AU" altLang="en-US" smtClean="0"/>
              <a:pPr>
                <a:defRPr/>
              </a:pPr>
              <a:t>20</a:t>
            </a:fld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37310201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E5BC21-CF98-46C2-AE99-44FA5987A03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" y="744538"/>
            <a:ext cx="6615113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7622027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E5BC21-CF98-46C2-AE99-44FA5987A03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" y="744538"/>
            <a:ext cx="6615113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1376710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E5BC21-CF98-46C2-AE99-44FA5987A03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" y="744538"/>
            <a:ext cx="6615113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1497526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E5BC21-CF98-46C2-AE99-44FA5987A03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" y="744538"/>
            <a:ext cx="6615113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2086745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E5BC21-CF98-46C2-AE99-44FA5987A03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" y="744538"/>
            <a:ext cx="6615113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1509408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E5BC21-CF98-46C2-AE99-44FA5987A03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" y="744538"/>
            <a:ext cx="6615113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78209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E5BC21-CF98-46C2-AE99-44FA5987A03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" y="744538"/>
            <a:ext cx="6615113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0664491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E5BC21-CF98-46C2-AE99-44FA5987A03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" y="744538"/>
            <a:ext cx="6615113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59213758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E5BC21-CF98-46C2-AE99-44FA5987A03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" y="744538"/>
            <a:ext cx="6615113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2930740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E5BC21-CF98-46C2-AE99-44FA5987A03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" y="744538"/>
            <a:ext cx="6615113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7410578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E5BC21-CF98-46C2-AE99-44FA5987A03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" y="744538"/>
            <a:ext cx="6615113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8418894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E5BC21-CF98-46C2-AE99-44FA5987A03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" y="744538"/>
            <a:ext cx="6615113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6981850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E5BC21-CF98-46C2-AE99-44FA5987A03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" y="744538"/>
            <a:ext cx="6615113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6479421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E5BC21-CF98-46C2-AE99-44FA5987A03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" y="744538"/>
            <a:ext cx="6615113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462246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E5BC21-CF98-46C2-AE99-44FA5987A03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" y="744538"/>
            <a:ext cx="6615113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9342023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E5BC21-CF98-46C2-AE99-44FA5987A03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" y="744538"/>
            <a:ext cx="6615113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5968651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E5BC21-CF98-46C2-AE99-44FA5987A03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" y="744538"/>
            <a:ext cx="6615113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5394317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E5BC21-CF98-46C2-AE99-44FA5987A03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075" y="744538"/>
            <a:ext cx="6615113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273255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6D377-53C4-82C5-F2ED-8EE441E6CD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388CB7-AEB2-FE14-A82B-1A6EA34A48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FD60F-45B9-A600-4EEC-1904C9291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B1484-0A99-44B2-904C-428D422F5E1F}" type="datetimeFigureOut">
              <a:rPr lang="en-AU" smtClean="0"/>
              <a:t>8/12/2023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AD69B1-1AFE-BE8F-440F-CB1484FCD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702D3-7EE3-2365-D144-00710D456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27A8-9F71-44C9-80CA-DA17EB329F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29632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AFD11-97ED-DE39-73DB-F18459A61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89C213-C2C4-6CFC-F764-1B6F822EF4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A0A33-BFAC-6CAF-0E84-E367AFB17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B1484-0A99-44B2-904C-428D422F5E1F}" type="datetimeFigureOut">
              <a:rPr lang="en-AU" smtClean="0"/>
              <a:t>8/12/2023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7D32A3-423F-B925-BD7D-C62C6D16A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FD68AF-EE74-00C7-7B89-8AB4AC53B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27A8-9F71-44C9-80CA-DA17EB329F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4963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599104-E2F1-0801-94EF-D4F8D7BF3F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E2D82C-D674-E1C1-0A89-C5A793D0E0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D2163E-0798-5850-E61F-FEF95AF54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B1484-0A99-44B2-904C-428D422F5E1F}" type="datetimeFigureOut">
              <a:rPr lang="en-AU" smtClean="0"/>
              <a:t>8/12/2023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6B5D0-5FEE-7C17-C779-50CD6244C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C62D9A-A5C0-E337-5DC2-0E33E1229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27A8-9F71-44C9-80CA-DA17EB329F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52510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4632975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1A829-7110-3E89-F9D9-8AA63E481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F4D9B-0E73-E62A-2902-863D455484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733DD-291C-1E39-FA73-492E707E4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B1484-0A99-44B2-904C-428D422F5E1F}" type="datetimeFigureOut">
              <a:rPr lang="en-AU" smtClean="0"/>
              <a:t>8/12/2023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0B0072-3C27-7841-A6E1-F366C8286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5C0C80-8C39-1815-7EE7-E2BBE4C4E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27A8-9F71-44C9-80CA-DA17EB329F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0143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14478-443F-B692-08AD-289B0B006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6E0B7D-CBB8-68FA-7299-B5DAB599F8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817CB-648A-B8B3-10A4-410B4835C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B1484-0A99-44B2-904C-428D422F5E1F}" type="datetimeFigureOut">
              <a:rPr lang="en-AU" smtClean="0"/>
              <a:t>8/12/2023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13A64-240E-ECB7-ED4E-ADC13A471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CED49-2E29-518F-EF90-1C6ADC52B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27A8-9F71-44C9-80CA-DA17EB329F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7610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CC5FC-8038-6C48-3575-57F307E3C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CF05B3-70A0-6248-236F-798A943EED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AC0B88-F3AB-5F81-014A-67C7D948BE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E019AE-4F8B-2EAB-9C89-5C41B8278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B1484-0A99-44B2-904C-428D422F5E1F}" type="datetimeFigureOut">
              <a:rPr lang="en-AU" smtClean="0"/>
              <a:t>8/12/2023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DB4E52-930E-6E8F-FE2A-74DB72AEF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FB289A-5B82-9F01-D8CE-821FF7B21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27A8-9F71-44C9-80CA-DA17EB329F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4899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03099-5F29-E064-1CD8-FBA999D86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A7CC7E-79BF-833D-72B8-42067542C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68E73B-F803-5DF9-5AF7-ED728C90A0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0382D-5F15-CCD0-10EE-C9363B5E90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7417A8-CD8F-CA38-FF7B-DB0D85BBAF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B085C0-142F-C29B-DE74-1FCCC23F6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B1484-0A99-44B2-904C-428D422F5E1F}" type="datetimeFigureOut">
              <a:rPr lang="en-AU" smtClean="0"/>
              <a:t>8/12/2023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E8F1C1-EF31-CBD4-8B52-EFF77B197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749255-7244-06EC-9FE0-BD6E629B3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27A8-9F71-44C9-80CA-DA17EB329F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2547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69186-39E3-50DE-3082-02A0D7208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8DA558-72E3-3D41-1A9E-994E73BDC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B1484-0A99-44B2-904C-428D422F5E1F}" type="datetimeFigureOut">
              <a:rPr lang="en-AU" smtClean="0"/>
              <a:t>8/12/2023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7DCDC6-D04A-28E4-4D6B-6544680CF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18FDDF-F211-8185-4DCF-6FF2D2068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27A8-9F71-44C9-80CA-DA17EB329F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43150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EA8DAD-980F-E54D-B09A-4B7766A77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B1484-0A99-44B2-904C-428D422F5E1F}" type="datetimeFigureOut">
              <a:rPr lang="en-AU" smtClean="0"/>
              <a:t>8/12/2023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8EC434-067E-102E-2F23-B6AFC4D49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456775-540D-7C3C-10C2-6DF23118E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27A8-9F71-44C9-80CA-DA17EB329F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7042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AB574-AF83-76F8-538A-744A6960C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0D6FA-0CF1-AB85-2E17-ED8434E6BA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1FA20F-C64D-2F5E-483F-B6A99C3E52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603A0C-3C3B-E03C-CFD6-4CC741DA8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B1484-0A99-44B2-904C-428D422F5E1F}" type="datetimeFigureOut">
              <a:rPr lang="en-AU" smtClean="0"/>
              <a:t>8/12/2023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5F1A1-F3D1-963F-71B8-821D427B7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68CB70-5E26-1603-F77D-643E9B9AD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27A8-9F71-44C9-80CA-DA17EB329F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44889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9A781-DCEA-4657-C34C-72D5F3C7F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4E2497-AF60-39B2-EAAE-55DB3361F1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5DED4B-C80C-FA92-1BA9-2C2A250393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AD71FC-4540-1263-809F-E4C5C0A51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B1484-0A99-44B2-904C-428D422F5E1F}" type="datetimeFigureOut">
              <a:rPr lang="en-AU" smtClean="0"/>
              <a:t>8/12/2023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FC0156-557F-A648-D930-8EF6A6244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B6CBF1-6631-11B5-9725-5F4F9D40E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27A8-9F71-44C9-80CA-DA17EB329F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98168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B1AE75-0EB1-3037-E8C3-01D49AE66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9EA9AE-9559-27A4-97F3-8044FA6ED0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7A25CC-A40E-0E28-ACF8-74B09CE620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B1484-0A99-44B2-904C-428D422F5E1F}" type="datetimeFigureOut">
              <a:rPr lang="en-AU" smtClean="0"/>
              <a:t>8/12/2023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7A272D-E570-B8CF-C71E-B36D9D6DDA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8A194F-E4F1-2EAB-D9EE-38AB12003E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827A8-9F71-44C9-80CA-DA17EB329F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4269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15517" y="0"/>
            <a:ext cx="13454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AU" alt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50057" y="0"/>
            <a:ext cx="134540" cy="6858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AU" altLang="en-US" sz="1350" b="0" i="0" u="none" strike="noStrike" kern="1200" cap="none" spc="0" normalizeH="0" baseline="0" noProof="0" dirty="0">
              <a:ln>
                <a:noFill/>
              </a:ln>
              <a:solidFill>
                <a:srgbClr val="FF9900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439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AU" alt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0D032F4-4AE7-D285-F29A-A7FFBD41D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597" y="2612550"/>
            <a:ext cx="11807403" cy="1030369"/>
          </a:xfrm>
        </p:spPr>
        <p:txBody>
          <a:bodyPr>
            <a:noAutofit/>
          </a:bodyPr>
          <a:lstStyle/>
          <a:p>
            <a:pPr algn="ctr"/>
            <a:r>
              <a:rPr lang="en-AU" sz="8000" b="1" dirty="0">
                <a:solidFill>
                  <a:srgbClr val="FFC000"/>
                </a:solidFill>
                <a:latin typeface="+mn-lt"/>
              </a:rPr>
              <a:t>AARJ AGM 2023</a:t>
            </a:r>
            <a:br>
              <a:rPr lang="en-AU" sz="7200" b="1" dirty="0">
                <a:solidFill>
                  <a:srgbClr val="FFC000"/>
                </a:solidFill>
                <a:latin typeface="+mn-lt"/>
              </a:rPr>
            </a:br>
            <a:endParaRPr lang="en-AU" b="1" dirty="0">
              <a:solidFill>
                <a:srgbClr val="FFC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4393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id="{DCA4EE9C-8AFF-7292-6B1D-C28F96814B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8195" y="0"/>
            <a:ext cx="12439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ea typeface="+mn-ea"/>
              <a:cs typeface="Arial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015D203-233A-A79A-7037-5670663EFF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99" y="0"/>
            <a:ext cx="13454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ea typeface="+mn-ea"/>
              <a:cs typeface="Arial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7D66BB8-B427-538D-851E-F92A6EB78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593" y="12531"/>
            <a:ext cx="134540" cy="6858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ea typeface="+mn-ea"/>
              <a:cs typeface="Arial" charset="0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C30C708D-3C7A-11AB-8CE6-2E9807CD8857}"/>
              </a:ext>
            </a:extLst>
          </p:cNvPr>
          <p:cNvGraphicFramePr/>
          <p:nvPr/>
        </p:nvGraphicFramePr>
        <p:xfrm>
          <a:off x="277863" y="25063"/>
          <a:ext cx="11914137" cy="684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E21C36F-9393-2C66-8146-DFB4CF443E58}"/>
              </a:ext>
            </a:extLst>
          </p:cNvPr>
          <p:cNvSpPr txBox="1"/>
          <p:nvPr/>
        </p:nvSpPr>
        <p:spPr>
          <a:xfrm>
            <a:off x="7848600" y="1457325"/>
            <a:ext cx="393382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6000" dirty="0">
                <a:solidFill>
                  <a:srgbClr val="0070C0"/>
                </a:solidFill>
              </a:rPr>
              <a:t>Responding to </a:t>
            </a:r>
            <a:r>
              <a:rPr lang="en-AU" sz="6000" b="1" dirty="0">
                <a:solidFill>
                  <a:srgbClr val="0070C0"/>
                </a:solidFill>
              </a:rPr>
              <a:t>harm</a:t>
            </a:r>
            <a:r>
              <a:rPr lang="en-AU" sz="6000" dirty="0">
                <a:solidFill>
                  <a:srgbClr val="0070C0"/>
                </a:solidFill>
              </a:rPr>
              <a:t> with </a:t>
            </a:r>
            <a:r>
              <a:rPr lang="en-AU" sz="6000" b="1" dirty="0">
                <a:solidFill>
                  <a:srgbClr val="0070C0"/>
                </a:solidFill>
              </a:rPr>
              <a:t>healing</a:t>
            </a:r>
          </a:p>
        </p:txBody>
      </p:sp>
    </p:spTree>
    <p:extLst>
      <p:ext uri="{BB962C8B-B14F-4D97-AF65-F5344CB8AC3E}">
        <p14:creationId xmlns:p14="http://schemas.microsoft.com/office/powerpoint/2010/main" val="2828927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id="{DCA4EE9C-8AFF-7292-6B1D-C28F96814B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8195" y="0"/>
            <a:ext cx="12439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ea typeface="+mn-ea"/>
              <a:cs typeface="Arial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015D203-233A-A79A-7037-5670663EFF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99" y="0"/>
            <a:ext cx="13454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ea typeface="+mn-ea"/>
              <a:cs typeface="Arial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7D66BB8-B427-538D-851E-F92A6EB78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593" y="12531"/>
            <a:ext cx="134540" cy="6858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ea typeface="+mn-ea"/>
              <a:cs typeface="Arial" charset="0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C30C708D-3C7A-11AB-8CE6-2E9807CD8857}"/>
              </a:ext>
            </a:extLst>
          </p:cNvPr>
          <p:cNvGraphicFramePr/>
          <p:nvPr/>
        </p:nvGraphicFramePr>
        <p:xfrm>
          <a:off x="277863" y="25063"/>
          <a:ext cx="11914137" cy="684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D20D35C-1E19-8FD1-0E37-7DE11969FD9F}"/>
              </a:ext>
            </a:extLst>
          </p:cNvPr>
          <p:cNvSpPr txBox="1"/>
          <p:nvPr/>
        </p:nvSpPr>
        <p:spPr>
          <a:xfrm>
            <a:off x="277863" y="258901"/>
            <a:ext cx="5341291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500" b="1" dirty="0">
                <a:solidFill>
                  <a:srgbClr val="0070C0"/>
                </a:solidFill>
              </a:rPr>
              <a:t>Managing </a:t>
            </a:r>
          </a:p>
          <a:p>
            <a:r>
              <a:rPr lang="en-AU" sz="4500" b="1" dirty="0">
                <a:solidFill>
                  <a:srgbClr val="0070C0"/>
                </a:solidFill>
              </a:rPr>
              <a:t>community relations</a:t>
            </a:r>
            <a:r>
              <a:rPr lang="en-AU" sz="4500" dirty="0">
                <a:solidFill>
                  <a:srgbClr val="0070C0"/>
                </a:solidFill>
              </a:rPr>
              <a:t> </a:t>
            </a:r>
          </a:p>
          <a:p>
            <a:r>
              <a:rPr lang="en-AU" sz="800" dirty="0"/>
              <a:t> </a:t>
            </a:r>
          </a:p>
          <a:p>
            <a:r>
              <a:rPr lang="en-AU" sz="4400" dirty="0"/>
              <a:t>with processes </a:t>
            </a:r>
          </a:p>
          <a:p>
            <a:r>
              <a:rPr lang="en-AU" sz="4400" dirty="0"/>
              <a:t>&amp; techniques </a:t>
            </a:r>
          </a:p>
          <a:p>
            <a:r>
              <a:rPr lang="en-AU" sz="4400" dirty="0"/>
              <a:t>that help to </a:t>
            </a:r>
          </a:p>
          <a:p>
            <a:r>
              <a:rPr lang="en-AU" sz="4400" b="1" i="1" dirty="0"/>
              <a:t>build</a:t>
            </a:r>
            <a:r>
              <a:rPr lang="en-AU" sz="4400" dirty="0"/>
              <a:t>, </a:t>
            </a:r>
          </a:p>
          <a:p>
            <a:r>
              <a:rPr lang="en-AU" sz="4400" b="1" i="1" dirty="0"/>
              <a:t>maintain</a:t>
            </a:r>
            <a:r>
              <a:rPr lang="en-AU" sz="4400" dirty="0"/>
              <a:t>, </a:t>
            </a:r>
          </a:p>
          <a:p>
            <a:r>
              <a:rPr lang="en-AU" sz="4400" b="1" i="1" dirty="0"/>
              <a:t>deepen</a:t>
            </a:r>
            <a:r>
              <a:rPr lang="en-AU" sz="4400" dirty="0"/>
              <a:t>, </a:t>
            </a:r>
          </a:p>
          <a:p>
            <a:r>
              <a:rPr lang="en-AU" sz="4400" dirty="0"/>
              <a:t>&amp; </a:t>
            </a:r>
            <a:r>
              <a:rPr lang="en-AU" sz="4400" b="1" i="1" dirty="0"/>
              <a:t>repair</a:t>
            </a:r>
            <a:r>
              <a:rPr lang="en-AU" sz="4400" dirty="0"/>
              <a:t> relations</a:t>
            </a:r>
          </a:p>
        </p:txBody>
      </p:sp>
    </p:spTree>
    <p:extLst>
      <p:ext uri="{BB962C8B-B14F-4D97-AF65-F5344CB8AC3E}">
        <p14:creationId xmlns:p14="http://schemas.microsoft.com/office/powerpoint/2010/main" val="1871517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id="{DCA4EE9C-8AFF-7292-6B1D-C28F96814B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8195" y="0"/>
            <a:ext cx="12439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ea typeface="+mn-ea"/>
              <a:cs typeface="Arial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015D203-233A-A79A-7037-5670663EFF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99" y="0"/>
            <a:ext cx="13454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ea typeface="+mn-ea"/>
              <a:cs typeface="Arial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7D66BB8-B427-538D-851E-F92A6EB78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593" y="12531"/>
            <a:ext cx="134540" cy="6858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ea typeface="+mn-ea"/>
              <a:cs typeface="Arial" charset="0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C30C708D-3C7A-11AB-8CE6-2E9807CD8857}"/>
              </a:ext>
            </a:extLst>
          </p:cNvPr>
          <p:cNvGraphicFramePr/>
          <p:nvPr/>
        </p:nvGraphicFramePr>
        <p:xfrm>
          <a:off x="345133" y="12530"/>
          <a:ext cx="5550643" cy="6832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8F579FB-8840-F220-F714-3EB98B6D30C9}"/>
              </a:ext>
            </a:extLst>
          </p:cNvPr>
          <p:cNvSpPr txBox="1"/>
          <p:nvPr/>
        </p:nvSpPr>
        <p:spPr>
          <a:xfrm>
            <a:off x="6096000" y="442291"/>
            <a:ext cx="617183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5400" dirty="0"/>
              <a:t>within</a:t>
            </a:r>
          </a:p>
          <a:p>
            <a:pPr algn="ctr"/>
            <a:r>
              <a:rPr lang="en-AU" sz="5400" b="1" dirty="0"/>
              <a:t>Redress Schemes </a:t>
            </a:r>
          </a:p>
          <a:p>
            <a:pPr algn="ctr"/>
            <a:r>
              <a:rPr lang="en-AU" sz="5400" dirty="0"/>
              <a:t>that link </a:t>
            </a:r>
          </a:p>
          <a:p>
            <a:pPr algn="ctr"/>
            <a:r>
              <a:rPr lang="en-AU" sz="5400" b="1" i="1" dirty="0"/>
              <a:t>individual </a:t>
            </a:r>
            <a:r>
              <a:rPr lang="en-AU" sz="5400" b="1" dirty="0"/>
              <a:t>recovery</a:t>
            </a:r>
          </a:p>
          <a:p>
            <a:pPr algn="ctr"/>
            <a:r>
              <a:rPr lang="en-AU" sz="5400" dirty="0"/>
              <a:t>with </a:t>
            </a:r>
          </a:p>
          <a:p>
            <a:pPr algn="ctr"/>
            <a:r>
              <a:rPr lang="en-AU" sz="5400" b="1" i="1" dirty="0"/>
              <a:t>institutional</a:t>
            </a:r>
            <a:r>
              <a:rPr lang="en-AU" sz="5400" b="1" dirty="0"/>
              <a:t> reform</a:t>
            </a:r>
          </a:p>
        </p:txBody>
      </p:sp>
    </p:spTree>
    <p:extLst>
      <p:ext uri="{BB962C8B-B14F-4D97-AF65-F5344CB8AC3E}">
        <p14:creationId xmlns:p14="http://schemas.microsoft.com/office/powerpoint/2010/main" val="1192533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id="{DCA4EE9C-8AFF-7292-6B1D-C28F96814B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8195" y="0"/>
            <a:ext cx="12439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ea typeface="+mn-ea"/>
              <a:cs typeface="Arial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015D203-233A-A79A-7037-5670663EFF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99" y="0"/>
            <a:ext cx="13454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ea typeface="+mn-ea"/>
              <a:cs typeface="Arial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7D66BB8-B427-538D-851E-F92A6EB78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593" y="12531"/>
            <a:ext cx="134540" cy="6858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ea typeface="+mn-ea"/>
              <a:cs typeface="Arial" charset="0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C30C708D-3C7A-11AB-8CE6-2E9807CD8857}"/>
              </a:ext>
            </a:extLst>
          </p:cNvPr>
          <p:cNvGraphicFramePr/>
          <p:nvPr/>
        </p:nvGraphicFramePr>
        <p:xfrm>
          <a:off x="1434517" y="12532"/>
          <a:ext cx="9429226" cy="684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DFA39FA5-3B10-3DA7-758B-5A57292F94E4}"/>
              </a:ext>
            </a:extLst>
          </p:cNvPr>
          <p:cNvSpPr txBox="1"/>
          <p:nvPr/>
        </p:nvSpPr>
        <p:spPr>
          <a:xfrm>
            <a:off x="4900568" y="3092915"/>
            <a:ext cx="2390863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3600" dirty="0">
                <a:solidFill>
                  <a:schemeClr val="accent1">
                    <a:lumMod val="50000"/>
                  </a:schemeClr>
                </a:solidFill>
              </a:rPr>
              <a:t>Facilitated </a:t>
            </a:r>
          </a:p>
          <a:p>
            <a:pPr algn="ctr"/>
            <a:r>
              <a:rPr lang="en-AU" sz="3600" dirty="0">
                <a:solidFill>
                  <a:schemeClr val="accent1">
                    <a:lumMod val="50000"/>
                  </a:schemeClr>
                </a:solidFill>
              </a:rPr>
              <a:t>processes</a:t>
            </a:r>
          </a:p>
        </p:txBody>
      </p:sp>
    </p:spTree>
    <p:extLst>
      <p:ext uri="{BB962C8B-B14F-4D97-AF65-F5344CB8AC3E}">
        <p14:creationId xmlns:p14="http://schemas.microsoft.com/office/powerpoint/2010/main" val="24449576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15517" y="0"/>
            <a:ext cx="13454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50057" y="0"/>
            <a:ext cx="134540" cy="6858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439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0D032F4-4AE7-D285-F29A-A7FFBD41D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720" y="18255"/>
            <a:ext cx="11807403" cy="1030369"/>
          </a:xfrm>
        </p:spPr>
        <p:txBody>
          <a:bodyPr>
            <a:normAutofit/>
          </a:bodyPr>
          <a:lstStyle/>
          <a:p>
            <a:pPr algn="ctr"/>
            <a:r>
              <a:rPr lang="en-AU" sz="6000" b="1" dirty="0">
                <a:latin typeface="+mn-lt"/>
              </a:rPr>
              <a:t>Foundational Restorative Principles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91D1FDE-1FDE-88B5-46FD-EFD0E6827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175" y="1362075"/>
            <a:ext cx="11807825" cy="5513388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AU" sz="4400" dirty="0"/>
              <a:t> </a:t>
            </a:r>
            <a:r>
              <a:rPr lang="en-AU" sz="5400" b="1" dirty="0">
                <a:solidFill>
                  <a:srgbClr val="002060"/>
                </a:solidFill>
              </a:rPr>
              <a:t>Do no further harm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AU" sz="5400" b="1" dirty="0"/>
              <a:t> </a:t>
            </a:r>
            <a:r>
              <a:rPr lang="en-AU" sz="5400" b="1" dirty="0">
                <a:solidFill>
                  <a:srgbClr val="002060"/>
                </a:solidFill>
              </a:rPr>
              <a:t>Work </a:t>
            </a:r>
            <a:r>
              <a:rPr lang="en-AU" sz="5400" b="1" i="1" dirty="0">
                <a:solidFill>
                  <a:srgbClr val="002060"/>
                </a:solidFill>
              </a:rPr>
              <a:t>with</a:t>
            </a:r>
            <a:r>
              <a:rPr lang="en-AU" sz="5400" b="1" dirty="0">
                <a:solidFill>
                  <a:srgbClr val="002060"/>
                </a:solidFill>
              </a:rPr>
              <a:t> people </a:t>
            </a:r>
          </a:p>
          <a:p>
            <a:pPr marL="0" indent="0">
              <a:buNone/>
            </a:pPr>
            <a:r>
              <a:rPr lang="en-AU" sz="5400" dirty="0"/>
              <a:t>   (rather than </a:t>
            </a:r>
            <a:r>
              <a:rPr lang="en-AU" sz="5400" i="1" dirty="0"/>
              <a:t>doing to </a:t>
            </a:r>
            <a:r>
              <a:rPr lang="en-AU" sz="5400" dirty="0"/>
              <a:t>or </a:t>
            </a:r>
            <a:r>
              <a:rPr lang="en-AU" sz="5400" i="1" dirty="0"/>
              <a:t>doing for </a:t>
            </a:r>
            <a:r>
              <a:rPr lang="en-AU" sz="5400" dirty="0"/>
              <a:t>them)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AU" sz="5400" dirty="0"/>
              <a:t> </a:t>
            </a:r>
            <a:r>
              <a:rPr lang="en-AU" sz="5400" b="1" dirty="0">
                <a:solidFill>
                  <a:srgbClr val="002060"/>
                </a:solidFill>
              </a:rPr>
              <a:t>Set relations right</a:t>
            </a:r>
          </a:p>
          <a:p>
            <a:pPr marL="0" indent="0">
              <a:buNone/>
            </a:pPr>
            <a:r>
              <a:rPr lang="en-AU" sz="5400" dirty="0"/>
              <a:t>   (&amp; thus support healing)</a:t>
            </a:r>
          </a:p>
          <a:p>
            <a:pPr marL="457200" lvl="1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10177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15517" y="0"/>
            <a:ext cx="13454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50057" y="0"/>
            <a:ext cx="134540" cy="6858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439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7CEF35-4E10-5A23-CB8E-47A3BA29D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232" y="0"/>
            <a:ext cx="11757768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AU" sz="5400" b="1" dirty="0">
                <a:solidFill>
                  <a:srgbClr val="002060"/>
                </a:solidFill>
                <a:latin typeface="+mn-lt"/>
              </a:rPr>
              <a:t>Setting </a:t>
            </a:r>
            <a:r>
              <a:rPr lang="en-AU" sz="5400" b="1" i="1" dirty="0">
                <a:solidFill>
                  <a:srgbClr val="002060"/>
                </a:solidFill>
                <a:latin typeface="+mn-lt"/>
              </a:rPr>
              <a:t>relationships right</a:t>
            </a:r>
            <a:r>
              <a:rPr lang="en-AU" sz="5400" dirty="0">
                <a:solidFill>
                  <a:srgbClr val="002060"/>
                </a:solidFill>
                <a:latin typeface="+mn-lt"/>
              </a:rPr>
              <a:t> </a:t>
            </a:r>
            <a:br>
              <a:rPr lang="en-AU" dirty="0">
                <a:solidFill>
                  <a:srgbClr val="002060"/>
                </a:solidFill>
                <a:latin typeface="+mn-lt"/>
              </a:rPr>
            </a:br>
            <a:r>
              <a:rPr lang="en-AU" sz="4400" dirty="0">
                <a:solidFill>
                  <a:srgbClr val="002060"/>
                </a:solidFill>
                <a:latin typeface="+mn-lt"/>
              </a:rPr>
              <a:t>between people may mean a relationship:</a:t>
            </a:r>
            <a:endParaRPr lang="en-AU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7FB3210-3A59-4B19-8239-D681115E8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AU" sz="2100" dirty="0"/>
          </a:p>
          <a:p>
            <a:pPr marL="0" indent="0" algn="just">
              <a:buNone/>
            </a:pPr>
            <a:endParaRPr lang="en-AU" sz="2000" dirty="0">
              <a:solidFill>
                <a:srgbClr val="0070C0"/>
              </a:solidFill>
            </a:endParaRP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357C200-D142-C2B6-BCD9-B0E349813F70}"/>
              </a:ext>
            </a:extLst>
          </p:cNvPr>
          <p:cNvSpPr txBox="1">
            <a:spLocks/>
          </p:cNvSpPr>
          <p:nvPr/>
        </p:nvSpPr>
        <p:spPr>
          <a:xfrm>
            <a:off x="299692" y="1259632"/>
            <a:ext cx="11892308" cy="55983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AU" sz="1100" dirty="0"/>
              <a:t>     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AU" sz="3500" dirty="0"/>
              <a:t> </a:t>
            </a:r>
            <a:r>
              <a:rPr lang="en-AU" sz="3800" dirty="0"/>
              <a:t>is </a:t>
            </a:r>
            <a:r>
              <a:rPr lang="en-AU" sz="3800" dirty="0">
                <a:solidFill>
                  <a:srgbClr val="002060"/>
                </a:solidFill>
              </a:rPr>
              <a:t>“</a:t>
            </a:r>
            <a:r>
              <a:rPr lang="en-AU" sz="3800" b="1" i="1" dirty="0">
                <a:solidFill>
                  <a:srgbClr val="002060"/>
                </a:solidFill>
              </a:rPr>
              <a:t>restored</a:t>
            </a:r>
            <a:r>
              <a:rPr lang="en-AU" sz="3800" dirty="0">
                <a:solidFill>
                  <a:srgbClr val="002060"/>
                </a:solidFill>
              </a:rPr>
              <a:t>” </a:t>
            </a:r>
          </a:p>
          <a:p>
            <a:pPr fontAlgn="auto">
              <a:spcAft>
                <a:spcPts val="0"/>
              </a:spcAft>
            </a:pPr>
            <a:r>
              <a:rPr lang="en-AU" sz="3800" dirty="0"/>
              <a:t>	</a:t>
            </a:r>
            <a:r>
              <a:rPr lang="en-AU" sz="3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[to something positive]; or 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AU" sz="3800" dirty="0"/>
              <a:t> is </a:t>
            </a:r>
            <a:r>
              <a:rPr lang="en-AU" sz="3800" b="1" dirty="0">
                <a:solidFill>
                  <a:srgbClr val="002060"/>
                </a:solidFill>
              </a:rPr>
              <a:t>deepened</a:t>
            </a:r>
            <a:r>
              <a:rPr lang="en-AU" sz="3800" dirty="0">
                <a:solidFill>
                  <a:schemeClr val="bg1">
                    <a:lumMod val="50000"/>
                  </a:schemeClr>
                </a:solidFill>
              </a:rPr>
              <a:t>;</a:t>
            </a:r>
            <a:endParaRPr lang="en-AU" sz="38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AU" sz="3800" dirty="0"/>
              <a:t> </a:t>
            </a:r>
            <a:r>
              <a:rPr lang="en-AU" sz="3800" dirty="0">
                <a:solidFill>
                  <a:srgbClr val="5F5F5F"/>
                </a:solidFill>
              </a:rPr>
              <a:t>is </a:t>
            </a:r>
            <a:r>
              <a:rPr lang="en-AU" sz="3800" dirty="0">
                <a:solidFill>
                  <a:srgbClr val="002060"/>
                </a:solidFill>
              </a:rPr>
              <a:t>“</a:t>
            </a:r>
            <a:r>
              <a:rPr lang="en-AU" sz="3800" b="1" i="1" dirty="0">
                <a:solidFill>
                  <a:srgbClr val="002060"/>
                </a:solidFill>
              </a:rPr>
              <a:t>neutralised</a:t>
            </a:r>
            <a:r>
              <a:rPr lang="en-AU" sz="3800" dirty="0">
                <a:solidFill>
                  <a:srgbClr val="002060"/>
                </a:solidFill>
              </a:rPr>
              <a:t>”</a:t>
            </a:r>
            <a:endParaRPr lang="en-AU" sz="3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en-AU" sz="3800" dirty="0">
                <a:solidFill>
                  <a:srgbClr val="5F5F5F"/>
                </a:solidFill>
              </a:rPr>
              <a:t>[and so no longer involves intense </a:t>
            </a:r>
            <a:r>
              <a:rPr lang="en-AU" sz="3800" dirty="0">
                <a:solidFill>
                  <a:schemeClr val="bg1">
                    <a:lumMod val="50000"/>
                  </a:schemeClr>
                </a:solidFill>
              </a:rPr>
              <a:t>conflict];</a:t>
            </a:r>
            <a:r>
              <a:rPr lang="en-AU" sz="38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AU" sz="3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or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AU" sz="3500" dirty="0"/>
              <a:t> </a:t>
            </a:r>
            <a:r>
              <a:rPr lang="en-AU" sz="3800" dirty="0">
                <a:solidFill>
                  <a:schemeClr val="bg1">
                    <a:lumMod val="50000"/>
                  </a:schemeClr>
                </a:solidFill>
              </a:rPr>
              <a:t>is</a:t>
            </a:r>
            <a:r>
              <a:rPr lang="en-AU" sz="3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AU" sz="3800" dirty="0">
                <a:solidFill>
                  <a:srgbClr val="002060"/>
                </a:solidFill>
              </a:rPr>
              <a:t>formally </a:t>
            </a:r>
            <a:r>
              <a:rPr lang="en-AU" sz="3800" b="1" dirty="0">
                <a:solidFill>
                  <a:srgbClr val="002060"/>
                </a:solidFill>
              </a:rPr>
              <a:t>ended</a:t>
            </a:r>
            <a:r>
              <a:rPr lang="en-AU" sz="3800" dirty="0">
                <a:solidFill>
                  <a:srgbClr val="002060"/>
                </a:solidFill>
              </a:rPr>
              <a:t> </a:t>
            </a:r>
          </a:p>
          <a:p>
            <a:pPr fontAlgn="auto">
              <a:spcAft>
                <a:spcPts val="0"/>
              </a:spcAft>
            </a:pPr>
            <a:r>
              <a:rPr lang="en-AU" sz="3800" dirty="0"/>
              <a:t>	</a:t>
            </a:r>
            <a:r>
              <a:rPr lang="en-AU" sz="3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[and so effectively </a:t>
            </a:r>
            <a:r>
              <a:rPr lang="en-AU" sz="3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non-existent</a:t>
            </a:r>
            <a:r>
              <a:rPr lang="en-AU" sz="3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]; or 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AU" sz="3500" i="1" dirty="0">
                <a:solidFill>
                  <a:srgbClr val="5F5F5F"/>
                </a:solidFill>
              </a:rPr>
              <a:t> </a:t>
            </a:r>
            <a:r>
              <a:rPr lang="en-AU" sz="3800" dirty="0">
                <a:solidFill>
                  <a:srgbClr val="5F5F5F"/>
                </a:solidFill>
              </a:rPr>
              <a:t>is</a:t>
            </a:r>
            <a:r>
              <a:rPr lang="en-AU" sz="3800" i="1" dirty="0">
                <a:solidFill>
                  <a:srgbClr val="5F5F5F"/>
                </a:solidFill>
              </a:rPr>
              <a:t> </a:t>
            </a:r>
            <a:r>
              <a:rPr lang="en-AU" sz="3800" b="1" i="1" dirty="0">
                <a:solidFill>
                  <a:srgbClr val="002060"/>
                </a:solidFill>
              </a:rPr>
              <a:t>established</a:t>
            </a:r>
            <a:r>
              <a:rPr lang="en-AU" sz="3800" i="1" dirty="0">
                <a:solidFill>
                  <a:srgbClr val="002060"/>
                </a:solidFill>
              </a:rPr>
              <a:t> </a:t>
            </a:r>
          </a:p>
          <a:p>
            <a:pPr fontAlgn="auto">
              <a:spcAft>
                <a:spcPts val="0"/>
              </a:spcAft>
            </a:pPr>
            <a:r>
              <a:rPr lang="en-AU" sz="35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[between participants meeting for the first time]</a:t>
            </a:r>
          </a:p>
          <a:p>
            <a:pPr fontAlgn="auto">
              <a:spcAft>
                <a:spcPts val="0"/>
              </a:spcAft>
            </a:pPr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16D041-977A-0F3D-5FBC-F588CADF446D}"/>
              </a:ext>
            </a:extLst>
          </p:cNvPr>
          <p:cNvSpPr txBox="1"/>
          <p:nvPr/>
        </p:nvSpPr>
        <p:spPr>
          <a:xfrm>
            <a:off x="6153758" y="6620950"/>
            <a:ext cx="6094602" cy="225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r">
              <a:lnSpc>
                <a:spcPct val="115000"/>
              </a:lnSpc>
              <a:spcBef>
                <a:spcPts val="0"/>
              </a:spcBef>
              <a:buNone/>
            </a:pPr>
            <a:r>
              <a:rPr lang="en-AU" sz="800" dirty="0"/>
              <a:t>(Moore &amp; Vernon 2024) </a:t>
            </a:r>
            <a:endParaRPr lang="en-AU" sz="8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548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24394" y="-12531"/>
            <a:ext cx="13454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42134" y="-12531"/>
            <a:ext cx="134540" cy="6858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12531"/>
            <a:ext cx="12439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D95EAD1-A9DD-4599-B75F-A4317D5FA007}"/>
              </a:ext>
            </a:extLst>
          </p:cNvPr>
          <p:cNvSpPr txBox="1">
            <a:spLocks/>
          </p:cNvSpPr>
          <p:nvPr/>
        </p:nvSpPr>
        <p:spPr>
          <a:xfrm>
            <a:off x="1981200" y="170081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BEA8AA-9096-4C5A-A185-F2BBE85BB1C1}"/>
              </a:ext>
            </a:extLst>
          </p:cNvPr>
          <p:cNvSpPr txBox="1">
            <a:spLocks/>
          </p:cNvSpPr>
          <p:nvPr/>
        </p:nvSpPr>
        <p:spPr>
          <a:xfrm>
            <a:off x="1656392" y="557810"/>
            <a:ext cx="9036496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AU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71154F28-2579-4A2E-BA62-DD206D79CA7C}"/>
              </a:ext>
            </a:extLst>
          </p:cNvPr>
          <p:cNvGraphicFramePr/>
          <p:nvPr/>
        </p:nvGraphicFramePr>
        <p:xfrm>
          <a:off x="383328" y="188639"/>
          <a:ext cx="11808672" cy="6656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 Box 10">
            <a:extLst>
              <a:ext uri="{FF2B5EF4-FFF2-40B4-BE49-F238E27FC236}">
                <a16:creationId xmlns:a16="http://schemas.microsoft.com/office/drawing/2014/main" id="{935AAF49-1DD2-4D39-9B2E-78706F581D81}"/>
              </a:ext>
            </a:extLst>
          </p:cNvPr>
          <p:cNvSpPr txBox="1"/>
          <p:nvPr/>
        </p:nvSpPr>
        <p:spPr>
          <a:xfrm>
            <a:off x="3704114" y="3441531"/>
            <a:ext cx="5616624" cy="2160238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n-AU" sz="26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</a:t>
            </a:r>
            <a:r>
              <a:rPr lang="en-AU" sz="26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being in two minds    </a:t>
            </a:r>
            <a:r>
              <a:rPr lang="en-AU" sz="26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</a:t>
            </a:r>
            <a:endParaRPr lang="en-A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en-AU" sz="26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</a:t>
            </a:r>
            <a:r>
              <a:rPr lang="en-AU" sz="26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sz="2600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 </a:t>
            </a:r>
            <a:r>
              <a:rPr lang="en-AU" sz="26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agreeing to disagree  </a:t>
            </a:r>
            <a:r>
              <a:rPr lang="en-AU" sz="26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</a:t>
            </a:r>
            <a:endParaRPr lang="en-A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ctr">
              <a:lnSpc>
                <a:spcPct val="107000"/>
              </a:lnSpc>
              <a:buFont typeface="Wingdings" panose="05000000000000000000" pitchFamily="2" charset="2"/>
              <a:buChar char="ó"/>
            </a:pPr>
            <a:r>
              <a:rPr lang="en-AU" sz="26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forming factions        </a:t>
            </a:r>
            <a:r>
              <a:rPr lang="en-AU" sz="26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</a:t>
            </a:r>
          </a:p>
          <a:p>
            <a:pPr marL="457200" indent="-457200" algn="ctr">
              <a:lnSpc>
                <a:spcPct val="107000"/>
              </a:lnSpc>
              <a:buFont typeface="Wingdings" panose="05000000000000000000" pitchFamily="2" charset="2"/>
              <a:buChar char="ó"/>
            </a:pPr>
            <a:r>
              <a:rPr lang="en-AU" sz="26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people  system friction </a:t>
            </a:r>
          </a:p>
          <a:p>
            <a:pPr marL="457200" indent="-457200" algn="ctr">
              <a:lnSpc>
                <a:spcPct val="107000"/>
              </a:lnSpc>
              <a:buFont typeface="Wingdings" panose="05000000000000000000" pitchFamily="2" charset="2"/>
              <a:buChar char="ó"/>
            </a:pPr>
            <a:r>
              <a:rPr lang="en-AU" sz="26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system  system friction </a:t>
            </a:r>
            <a:r>
              <a:rPr lang="en-AU" sz="26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</a:t>
            </a:r>
          </a:p>
          <a:p>
            <a:pPr marL="457200" indent="-457200" algn="ctr">
              <a:lnSpc>
                <a:spcPct val="107000"/>
              </a:lnSpc>
              <a:buFont typeface="Wingdings" panose="05000000000000000000" pitchFamily="2" charset="2"/>
              <a:buChar char="ó"/>
            </a:pPr>
            <a:endParaRPr lang="en-AU" sz="28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ctr">
              <a:lnSpc>
                <a:spcPct val="107000"/>
              </a:lnSpc>
              <a:buFont typeface="Wingdings" panose="05000000000000000000" pitchFamily="2" charset="2"/>
              <a:buChar char="ó"/>
            </a:pPr>
            <a:endParaRPr lang="en-A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Arrow: Curved Up 8">
            <a:extLst>
              <a:ext uri="{FF2B5EF4-FFF2-40B4-BE49-F238E27FC236}">
                <a16:creationId xmlns:a16="http://schemas.microsoft.com/office/drawing/2014/main" id="{F4F8130E-C4D3-4A81-89C3-17A1A4748D9A}"/>
              </a:ext>
            </a:extLst>
          </p:cNvPr>
          <p:cNvSpPr>
            <a:spLocks noChangeAspect="1"/>
          </p:cNvSpPr>
          <p:nvPr/>
        </p:nvSpPr>
        <p:spPr>
          <a:xfrm>
            <a:off x="6070176" y="1307164"/>
            <a:ext cx="3250562" cy="1151635"/>
          </a:xfrm>
          <a:prstGeom prst="curvedUpArrow">
            <a:avLst/>
          </a:prstGeom>
          <a:scene3d>
            <a:camera prst="orthographicFront">
              <a:rot lat="0" lon="0" rev="108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0" name="Arrow: Curved Down 9">
            <a:extLst>
              <a:ext uri="{FF2B5EF4-FFF2-40B4-BE49-F238E27FC236}">
                <a16:creationId xmlns:a16="http://schemas.microsoft.com/office/drawing/2014/main" id="{9FA59B9E-119A-4014-888F-F541B08F04B3}"/>
              </a:ext>
            </a:extLst>
          </p:cNvPr>
          <p:cNvSpPr>
            <a:spLocks noChangeAspect="1"/>
          </p:cNvSpPr>
          <p:nvPr/>
        </p:nvSpPr>
        <p:spPr>
          <a:xfrm>
            <a:off x="3575720" y="1312656"/>
            <a:ext cx="2977538" cy="114614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A1E0C9-EA79-BFD5-7214-1B1B13391F97}"/>
              </a:ext>
            </a:extLst>
          </p:cNvPr>
          <p:cNvSpPr txBox="1"/>
          <p:nvPr/>
        </p:nvSpPr>
        <p:spPr>
          <a:xfrm>
            <a:off x="6174640" y="6655087"/>
            <a:ext cx="609460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buNone/>
            </a:pPr>
            <a:r>
              <a:rPr lang="en-AU" sz="800" dirty="0"/>
              <a:t>David Moore &amp; Alikki Vernon </a:t>
            </a:r>
            <a:r>
              <a:rPr lang="en-AU" sz="800" i="1" dirty="0"/>
              <a:t>Setting Relations Right in Restorative Practice </a:t>
            </a:r>
            <a:r>
              <a:rPr lang="en-AU" sz="800" dirty="0"/>
              <a:t>Routledge 2024</a:t>
            </a:r>
          </a:p>
        </p:txBody>
      </p:sp>
    </p:spTree>
    <p:extLst>
      <p:ext uri="{BB962C8B-B14F-4D97-AF65-F5344CB8AC3E}">
        <p14:creationId xmlns:p14="http://schemas.microsoft.com/office/powerpoint/2010/main" val="3402379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9311413"/>
              </p:ext>
            </p:extLst>
          </p:nvPr>
        </p:nvGraphicFramePr>
        <p:xfrm>
          <a:off x="0" y="0"/>
          <a:ext cx="12191999" cy="6858000"/>
        </p:xfrm>
        <a:graphic>
          <a:graphicData uri="http://schemas.openxmlformats.org/drawingml/2006/table">
            <a:tbl>
              <a:tblPr firstRow="1" firstCol="1" bandRow="1"/>
              <a:tblGrid>
                <a:gridCol w="2758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48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842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842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5462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7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VARIATIONS on the Group Conference Format</a:t>
                      </a:r>
                      <a:endParaRPr lang="en-AU" sz="27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32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800" b="1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single incident</a:t>
                      </a:r>
                      <a:r>
                        <a:rPr lang="en-AU" sz="2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  <a:endParaRPr lang="en-AU" sz="2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</a:t>
                      </a:r>
                      <a:r>
                        <a:rPr lang="en-AU" sz="28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AU" sz="2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undisputed harm</a:t>
                      </a:r>
                      <a:endParaRPr lang="en-AU" sz="2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800" b="1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sequence of poorly resolved incidents</a:t>
                      </a:r>
                      <a:endParaRPr lang="en-AU" sz="2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 issue of</a:t>
                      </a:r>
                      <a:endParaRPr lang="en-AU" sz="2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common concern</a:t>
                      </a:r>
                      <a:endParaRPr lang="en-AU" sz="2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legacy</a:t>
                      </a:r>
                      <a:endParaRPr lang="en-A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 betrayal trauma</a:t>
                      </a:r>
                      <a:endParaRPr lang="en-A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5926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What happened and how were people affected? </a:t>
                      </a:r>
                      <a:endParaRPr lang="en-AU" sz="2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What now </a:t>
                      </a:r>
                      <a:endParaRPr lang="en-AU" sz="2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needs to be done to:</a:t>
                      </a:r>
                      <a:endParaRPr lang="en-AU" sz="2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repair harm, </a:t>
                      </a:r>
                      <a:endParaRPr lang="en-AU" sz="2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reduce the risk of further harm, &amp;</a:t>
                      </a:r>
                      <a:endParaRPr lang="en-AU" sz="2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restore right relations?</a:t>
                      </a:r>
                      <a:endParaRPr lang="en-AU" sz="2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Things were</a:t>
                      </a:r>
                      <a:endParaRPr lang="en-AU" sz="2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good (enough)</a:t>
                      </a:r>
                      <a:endParaRPr lang="en-AU" sz="2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lang="en-AU" sz="2400" b="1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] Things</a:t>
                      </a:r>
                      <a:endParaRPr lang="en-AU" sz="2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turned bad</a:t>
                      </a:r>
                      <a:endParaRPr lang="en-AU" sz="2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lang="en-AU" sz="2400" b="1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] Things went</a:t>
                      </a:r>
                      <a:endParaRPr lang="en-AU" sz="2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from bad to worse</a:t>
                      </a:r>
                      <a:endParaRPr lang="en-AU" sz="2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lang="en-AU" sz="2400" b="1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] Now</a:t>
                      </a:r>
                      <a:endParaRPr lang="en-AU" sz="2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something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400" i="1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really</a:t>
                      </a: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needs</a:t>
                      </a:r>
                      <a:endParaRPr lang="en-AU" sz="2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 be done</a:t>
                      </a:r>
                      <a:endParaRPr lang="en-AU" sz="2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We have</a:t>
                      </a:r>
                      <a:endParaRPr lang="en-AU" sz="2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different </a:t>
                      </a:r>
                      <a:r>
                        <a:rPr lang="en-AU" sz="2400" i="1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specific</a:t>
                      </a: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experiences of the same </a:t>
                      </a:r>
                      <a:r>
                        <a:rPr lang="en-AU" sz="2400" i="1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general</a:t>
                      </a: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situation:</a:t>
                      </a:r>
                      <a:endParaRPr lang="en-AU" sz="2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[1] Specific </a:t>
                      </a:r>
                      <a:r>
                        <a:rPr lang="en-AU" sz="2400" b="1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examples</a:t>
                      </a:r>
                      <a:endParaRPr lang="en-AU" sz="2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[2] General </a:t>
                      </a:r>
                      <a:r>
                        <a:rPr lang="en-AU" sz="2400" b="1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Issues</a:t>
                      </a:r>
                      <a:endParaRPr lang="en-AU" sz="2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lang="en-AU" sz="2400" i="1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prioritised</a:t>
                      </a: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AU" sz="2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[3] General </a:t>
                      </a:r>
                      <a:r>
                        <a:rPr lang="en-AU" sz="2400" b="1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Options</a:t>
                      </a:r>
                      <a:endParaRPr lang="en-AU" sz="2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[4] Specific </a:t>
                      </a:r>
                      <a:r>
                        <a:rPr lang="en-AU" sz="2400" b="1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Action</a:t>
                      </a:r>
                      <a:endParaRPr lang="en-AU" sz="2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6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 historic abusive situation that has caused trauma:</a:t>
                      </a:r>
                      <a:endParaRPr lang="en-A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6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[1] A </a:t>
                      </a:r>
                      <a:r>
                        <a:rPr lang="en-AU" sz="2600" b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narrative</a:t>
                      </a:r>
                      <a:r>
                        <a:rPr lang="en-AU" sz="26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of </a:t>
                      </a:r>
                      <a:endParaRPr lang="en-A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6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incident </a:t>
                      </a:r>
                      <a:endParaRPr lang="en-A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6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  patterned behaviour </a:t>
                      </a:r>
                      <a:endParaRPr lang="en-A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6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[2] Official </a:t>
                      </a:r>
                      <a:r>
                        <a:rPr lang="en-AU" sz="2600" b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response</a:t>
                      </a:r>
                      <a:endParaRPr lang="en-AU" sz="2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6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[3] Shared </a:t>
                      </a:r>
                      <a:r>
                        <a:rPr lang="en-AU" sz="2600" b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lessons</a:t>
                      </a:r>
                      <a:endParaRPr lang="en-AU" sz="2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6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[4] Plans for</a:t>
                      </a:r>
                      <a:r>
                        <a:rPr lang="en-AU" sz="2600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further </a:t>
                      </a:r>
                      <a:r>
                        <a:rPr lang="en-AU" sz="2600" b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action</a:t>
                      </a:r>
                      <a:r>
                        <a:rPr lang="en-AU" sz="26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A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AU" sz="26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&amp; ongoing support </a:t>
                      </a:r>
                      <a:endParaRPr lang="en-A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69082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16811" y="0"/>
            <a:ext cx="13454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51351" y="0"/>
            <a:ext cx="134540" cy="6858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439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03EA2FB2-4D5C-49A1-8ECB-0D529FE65B07}"/>
              </a:ext>
            </a:extLst>
          </p:cNvPr>
          <p:cNvSpPr txBox="1">
            <a:spLocks/>
          </p:cNvSpPr>
          <p:nvPr/>
        </p:nvSpPr>
        <p:spPr>
          <a:xfrm>
            <a:off x="1891080" y="731051"/>
            <a:ext cx="8676457" cy="5624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4000"/>
              </a:lnSpc>
              <a:spcBef>
                <a:spcPts val="0"/>
              </a:spcBef>
            </a:pPr>
            <a:endParaRPr lang="en-AU" sz="2700" b="1" dirty="0"/>
          </a:p>
          <a:p>
            <a:pPr>
              <a:lnSpc>
                <a:spcPct val="114000"/>
              </a:lnSpc>
              <a:spcBef>
                <a:spcPts val="0"/>
              </a:spcBef>
            </a:pPr>
            <a:endParaRPr lang="en-AU" dirty="0"/>
          </a:p>
        </p:txBody>
      </p:sp>
      <p:sp>
        <p:nvSpPr>
          <p:cNvPr id="6" name="Title 4">
            <a:extLst>
              <a:ext uri="{FF2B5EF4-FFF2-40B4-BE49-F238E27FC236}">
                <a16:creationId xmlns:a16="http://schemas.microsoft.com/office/drawing/2014/main" id="{1E725440-8F1E-4095-80B5-87D491FECC86}"/>
              </a:ext>
            </a:extLst>
          </p:cNvPr>
          <p:cNvSpPr txBox="1">
            <a:spLocks/>
          </p:cNvSpPr>
          <p:nvPr/>
        </p:nvSpPr>
        <p:spPr>
          <a:xfrm>
            <a:off x="368163" y="-102653"/>
            <a:ext cx="11806108" cy="99417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5400" b="1" dirty="0">
                <a:solidFill>
                  <a:srgbClr val="002060"/>
                </a:solidFill>
                <a:latin typeface="+mn-lt"/>
              </a:rPr>
              <a:t>Skills</a:t>
            </a:r>
            <a:r>
              <a:rPr lang="en-AU" sz="5400" dirty="0">
                <a:solidFill>
                  <a:srgbClr val="002060"/>
                </a:solidFill>
                <a:latin typeface="+mn-lt"/>
              </a:rPr>
              <a:t> for effective </a:t>
            </a:r>
            <a:r>
              <a:rPr lang="en-AU" sz="5400" b="1" i="1" dirty="0">
                <a:solidFill>
                  <a:srgbClr val="002060"/>
                </a:solidFill>
                <a:latin typeface="+mn-lt"/>
              </a:rPr>
              <a:t>facilitation</a:t>
            </a:r>
            <a:endParaRPr lang="en-AU" sz="54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4E74C-3C68-DABD-63BE-D7EDB3D87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53" y="807126"/>
            <a:ext cx="11806109" cy="6153527"/>
          </a:xfrm>
        </p:spPr>
        <p:txBody>
          <a:bodyPr>
            <a:normAutofit fontScale="92500" lnSpcReduction="10000"/>
          </a:bodyPr>
          <a:lstStyle/>
          <a:p>
            <a:pPr marL="114300" indent="0" algn="just">
              <a:lnSpc>
                <a:spcPct val="124000"/>
              </a:lnSpc>
              <a:spcBef>
                <a:spcPts val="0"/>
              </a:spcBef>
              <a:buNone/>
            </a:pPr>
            <a:r>
              <a:rPr lang="en-AU" sz="35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DIAGNOSING </a:t>
            </a:r>
          </a:p>
          <a:p>
            <a:pPr marL="114300" indent="0" algn="just">
              <a:lnSpc>
                <a:spcPct val="124000"/>
              </a:lnSpc>
              <a:spcBef>
                <a:spcPts val="0"/>
              </a:spcBef>
              <a:buNone/>
            </a:pPr>
            <a:r>
              <a:rPr lang="en-AU" sz="2400" i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What </a:t>
            </a:r>
            <a:r>
              <a:rPr lang="en-AU" sz="2400" b="1" i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type of situation </a:t>
            </a:r>
            <a:r>
              <a:rPr lang="en-AU" sz="2400" i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is this?</a:t>
            </a:r>
            <a:endParaRPr lang="en-A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lnSpc>
                <a:spcPct val="124000"/>
              </a:lnSpc>
              <a:spcBef>
                <a:spcPts val="0"/>
              </a:spcBef>
              <a:buNone/>
            </a:pPr>
            <a:r>
              <a:rPr lang="en-AU" sz="35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DEFINING</a:t>
            </a:r>
            <a:r>
              <a:rPr lang="en-AU" sz="35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114300" indent="0" algn="just">
              <a:lnSpc>
                <a:spcPct val="124000"/>
              </a:lnSpc>
              <a:spcBef>
                <a:spcPts val="0"/>
              </a:spcBef>
              <a:buNone/>
            </a:pPr>
            <a:r>
              <a:rPr lang="en-AU" sz="2400" i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What </a:t>
            </a:r>
            <a:r>
              <a:rPr lang="en-AU" sz="2400" b="1" i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process(es) </a:t>
            </a:r>
            <a:r>
              <a:rPr lang="en-AU" sz="2400" i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will help us deal with it?</a:t>
            </a:r>
            <a:endParaRPr lang="en-A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lnSpc>
                <a:spcPct val="124000"/>
              </a:lnSpc>
              <a:spcBef>
                <a:spcPts val="0"/>
              </a:spcBef>
              <a:buNone/>
            </a:pPr>
            <a:r>
              <a:rPr lang="en-AU" sz="35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PREPARING</a:t>
            </a:r>
            <a:r>
              <a:rPr lang="en-AU" sz="35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114300" indent="0" algn="just">
              <a:lnSpc>
                <a:spcPct val="124000"/>
              </a:lnSpc>
              <a:spcBef>
                <a:spcPts val="0"/>
              </a:spcBef>
              <a:buNone/>
            </a:pPr>
            <a:r>
              <a:rPr lang="en-AU" sz="2400" i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What does each participant need to </a:t>
            </a:r>
            <a:r>
              <a:rPr lang="en-AU" sz="2400" b="1" i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recount, ask, discuss?</a:t>
            </a:r>
            <a:endParaRPr lang="en-A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lnSpc>
                <a:spcPct val="124000"/>
              </a:lnSpc>
              <a:spcBef>
                <a:spcPts val="0"/>
              </a:spcBef>
              <a:buNone/>
            </a:pPr>
            <a:r>
              <a:rPr lang="en-AU" sz="35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QUESTIONING </a:t>
            </a:r>
          </a:p>
          <a:p>
            <a:pPr marL="114300" indent="0" algn="just">
              <a:lnSpc>
                <a:spcPct val="124000"/>
              </a:lnSpc>
              <a:spcBef>
                <a:spcPts val="0"/>
              </a:spcBef>
              <a:buNone/>
            </a:pPr>
            <a:r>
              <a:rPr lang="en-AU" sz="2400" i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What have the people involved </a:t>
            </a:r>
            <a:r>
              <a:rPr lang="en-AU" sz="2400" b="1" i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experienced?</a:t>
            </a:r>
            <a:endParaRPr lang="en-A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4000"/>
              </a:lnSpc>
              <a:spcBef>
                <a:spcPts val="0"/>
              </a:spcBef>
              <a:buNone/>
            </a:pPr>
            <a:r>
              <a:rPr lang="en-AU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35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NEGOTIATING </a:t>
            </a:r>
          </a:p>
          <a:p>
            <a:pPr marL="0" indent="0" algn="just">
              <a:lnSpc>
                <a:spcPct val="124000"/>
              </a:lnSpc>
              <a:spcBef>
                <a:spcPts val="0"/>
              </a:spcBef>
              <a:buNone/>
            </a:pPr>
            <a:r>
              <a:rPr lang="en-AU" sz="2400" b="1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400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can the people involved </a:t>
            </a:r>
            <a:r>
              <a:rPr lang="en-AU" sz="2400" b="1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 their circumstances?</a:t>
            </a:r>
            <a:endParaRPr lang="en-AU" sz="2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4000"/>
              </a:lnSpc>
              <a:spcBef>
                <a:spcPts val="0"/>
              </a:spcBef>
              <a:buNone/>
            </a:pPr>
            <a:r>
              <a:rPr lang="en-AU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35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REFLECTING</a:t>
            </a:r>
            <a:r>
              <a:rPr lang="en-AU" sz="3500" b="1" i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0" indent="0" algn="just">
              <a:lnSpc>
                <a:spcPct val="124000"/>
              </a:lnSpc>
              <a:spcBef>
                <a:spcPts val="0"/>
              </a:spcBef>
              <a:buNone/>
            </a:pPr>
            <a:r>
              <a:rPr lang="en-AU" sz="2400" b="1" i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2400" i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What are people </a:t>
            </a:r>
            <a:r>
              <a:rPr lang="en-AU" sz="2400" b="1" i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doing well</a:t>
            </a:r>
            <a:r>
              <a:rPr lang="en-AU" sz="2400" i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&amp; should keep doing – perhaps do even </a:t>
            </a:r>
            <a:r>
              <a:rPr lang="en-AU" sz="24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more</a:t>
            </a:r>
            <a:r>
              <a:rPr lang="en-AU" sz="2400" i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?</a:t>
            </a:r>
            <a:endParaRPr lang="en-A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en-AU" sz="900" dirty="0"/>
              <a:t>David Moore &amp; Alikki Vernon </a:t>
            </a:r>
            <a:r>
              <a:rPr lang="en-AU" sz="900" i="1" dirty="0"/>
              <a:t>Setting Relations Right </a:t>
            </a:r>
            <a:r>
              <a:rPr lang="en-AU" sz="900" dirty="0"/>
              <a:t>Routledge 2024</a:t>
            </a:r>
          </a:p>
        </p:txBody>
      </p:sp>
    </p:spTree>
    <p:extLst>
      <p:ext uri="{BB962C8B-B14F-4D97-AF65-F5344CB8AC3E}">
        <p14:creationId xmlns:p14="http://schemas.microsoft.com/office/powerpoint/2010/main" val="4097664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id="{DCA4EE9C-8AFF-7292-6B1D-C28F96814B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8195" y="0"/>
            <a:ext cx="12439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ea typeface="+mn-ea"/>
              <a:cs typeface="Arial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015D203-233A-A79A-7037-5670663EFF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99" y="0"/>
            <a:ext cx="13454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ea typeface="+mn-ea"/>
              <a:cs typeface="Arial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7D66BB8-B427-538D-851E-F92A6EB78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593" y="12531"/>
            <a:ext cx="134540" cy="6858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ea typeface="+mn-ea"/>
              <a:cs typeface="Arial" charset="0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C30C708D-3C7A-11AB-8CE6-2E9807CD8857}"/>
              </a:ext>
            </a:extLst>
          </p:cNvPr>
          <p:cNvGraphicFramePr/>
          <p:nvPr/>
        </p:nvGraphicFramePr>
        <p:xfrm>
          <a:off x="277863" y="25063"/>
          <a:ext cx="11914137" cy="684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D20D35C-1E19-8FD1-0E37-7DE11969FD9F}"/>
              </a:ext>
            </a:extLst>
          </p:cNvPr>
          <p:cNvSpPr txBox="1"/>
          <p:nvPr/>
        </p:nvSpPr>
        <p:spPr>
          <a:xfrm>
            <a:off x="277863" y="258901"/>
            <a:ext cx="5341291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500" b="1" dirty="0">
                <a:solidFill>
                  <a:srgbClr val="0070C0"/>
                </a:solidFill>
              </a:rPr>
              <a:t>Managing </a:t>
            </a:r>
          </a:p>
          <a:p>
            <a:r>
              <a:rPr lang="en-AU" sz="4500" b="1" dirty="0">
                <a:solidFill>
                  <a:srgbClr val="0070C0"/>
                </a:solidFill>
              </a:rPr>
              <a:t>community relations</a:t>
            </a:r>
            <a:r>
              <a:rPr lang="en-AU" sz="4500" dirty="0">
                <a:solidFill>
                  <a:srgbClr val="0070C0"/>
                </a:solidFill>
              </a:rPr>
              <a:t> </a:t>
            </a:r>
          </a:p>
          <a:p>
            <a:r>
              <a:rPr lang="en-AU" sz="800" dirty="0"/>
              <a:t> </a:t>
            </a:r>
          </a:p>
          <a:p>
            <a:r>
              <a:rPr lang="en-AU" sz="4400" dirty="0"/>
              <a:t>with processes </a:t>
            </a:r>
          </a:p>
          <a:p>
            <a:r>
              <a:rPr lang="en-AU" sz="4400" dirty="0"/>
              <a:t>&amp; techniques </a:t>
            </a:r>
          </a:p>
          <a:p>
            <a:r>
              <a:rPr lang="en-AU" sz="4400" dirty="0"/>
              <a:t>that help to </a:t>
            </a:r>
          </a:p>
          <a:p>
            <a:r>
              <a:rPr lang="en-AU" sz="4400" b="1" i="1" dirty="0"/>
              <a:t>build</a:t>
            </a:r>
            <a:r>
              <a:rPr lang="en-AU" sz="4400" dirty="0"/>
              <a:t>, </a:t>
            </a:r>
          </a:p>
          <a:p>
            <a:r>
              <a:rPr lang="en-AU" sz="4400" b="1" i="1" dirty="0"/>
              <a:t>maintain</a:t>
            </a:r>
            <a:r>
              <a:rPr lang="en-AU" sz="4400" dirty="0"/>
              <a:t>, </a:t>
            </a:r>
          </a:p>
          <a:p>
            <a:r>
              <a:rPr lang="en-AU" sz="4400" b="1" i="1" dirty="0"/>
              <a:t>deepen</a:t>
            </a:r>
            <a:r>
              <a:rPr lang="en-AU" sz="4400" dirty="0"/>
              <a:t>, </a:t>
            </a:r>
          </a:p>
          <a:p>
            <a:r>
              <a:rPr lang="en-AU" sz="4400" dirty="0"/>
              <a:t>&amp; </a:t>
            </a:r>
            <a:r>
              <a:rPr lang="en-AU" sz="4400" b="1" i="1" dirty="0"/>
              <a:t>repair</a:t>
            </a:r>
            <a:r>
              <a:rPr lang="en-AU" sz="4400" dirty="0"/>
              <a:t> relations</a:t>
            </a:r>
          </a:p>
        </p:txBody>
      </p:sp>
    </p:spTree>
    <p:extLst>
      <p:ext uri="{BB962C8B-B14F-4D97-AF65-F5344CB8AC3E}">
        <p14:creationId xmlns:p14="http://schemas.microsoft.com/office/powerpoint/2010/main" val="3274893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15517" y="0"/>
            <a:ext cx="13454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50057" y="0"/>
            <a:ext cx="134540" cy="6858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439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98E775-A79F-7FAD-F172-BB1BB59BF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15736"/>
          </a:xfrm>
        </p:spPr>
        <p:txBody>
          <a:bodyPr>
            <a:normAutofit/>
          </a:bodyPr>
          <a:lstStyle/>
          <a:p>
            <a:pPr algn="ctr"/>
            <a:r>
              <a:rPr lang="en-AU" sz="4800" b="1" dirty="0">
                <a:solidFill>
                  <a:srgbClr val="002060"/>
                </a:solidFill>
                <a:latin typeface="+mn-lt"/>
              </a:rPr>
              <a:t>Some key 2023 initiatives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7FB3210-3A59-4B19-8239-D681115E8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260" y="880945"/>
            <a:ext cx="11681740" cy="580927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en-AU" dirty="0">
                <a:cs typeface="Times New Roman" panose="02020603050405020304" pitchFamily="18" charset="0"/>
              </a:rPr>
              <a:t>Nationally advertising any </a:t>
            </a:r>
            <a:r>
              <a:rPr lang="en-AU" b="1" dirty="0">
                <a:cs typeface="Times New Roman" panose="02020603050405020304" pitchFamily="18" charset="0"/>
              </a:rPr>
              <a:t>new restorative positions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-AU" b="1" dirty="0">
                <a:cs typeface="Times New Roman" panose="02020603050405020304" pitchFamily="18" charset="0"/>
              </a:rPr>
              <a:t>Updates for members </a:t>
            </a:r>
            <a:r>
              <a:rPr lang="en-AU" dirty="0">
                <a:cs typeface="Times New Roman" panose="02020603050405020304" pitchFamily="18" charset="0"/>
              </a:rPr>
              <a:t>on: reports, academic literature, media, presentations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-AU" b="1" dirty="0">
                <a:cs typeface="Times New Roman" panose="02020603050405020304" pitchFamily="18" charset="0"/>
              </a:rPr>
              <a:t>Restorative practices modules </a:t>
            </a:r>
            <a:r>
              <a:rPr lang="en-AU" dirty="0">
                <a:cs typeface="Times New Roman" panose="02020603050405020304" pitchFamily="18" charset="0"/>
              </a:rPr>
              <a:t>developed</a:t>
            </a:r>
            <a:r>
              <a:rPr lang="en-AU" b="1" dirty="0">
                <a:cs typeface="Times New Roman" panose="02020603050405020304" pitchFamily="18" charset="0"/>
              </a:rPr>
              <a:t> </a:t>
            </a:r>
            <a:r>
              <a:rPr lang="en-AU" dirty="0">
                <a:cs typeface="Times New Roman" panose="02020603050405020304" pitchFamily="18" charset="0"/>
              </a:rPr>
              <a:t>for NSW Education Department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-AU" b="1" dirty="0">
                <a:cs typeface="Times New Roman" panose="02020603050405020304" pitchFamily="18" charset="0"/>
              </a:rPr>
              <a:t>Foundational Text</a:t>
            </a:r>
            <a:r>
              <a:rPr lang="en-AU" i="1" dirty="0">
                <a:cs typeface="Times New Roman" panose="02020603050405020304" pitchFamily="18" charset="0"/>
              </a:rPr>
              <a:t>: Setting Relations Right in Restorative Practice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-AU" b="1" dirty="0">
                <a:cs typeface="Times New Roman" panose="02020603050405020304" pitchFamily="18" charset="0"/>
              </a:rPr>
              <a:t>Communities of practice: </a:t>
            </a:r>
            <a:r>
              <a:rPr lang="en-AU" b="1" i="1" dirty="0"/>
              <a:t>facilitators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-AU" i="1" dirty="0">
                <a:cs typeface="Times New Roman" panose="02020603050405020304" pitchFamily="18" charset="0"/>
              </a:rPr>
              <a:t>Emerging clinical practice guidelines / templates</a:t>
            </a:r>
            <a:endParaRPr lang="en-AU" dirty="0">
              <a:cs typeface="Times New Roman" panose="02020603050405020304" pitchFamily="18" charset="0"/>
            </a:endParaRPr>
          </a:p>
          <a:p>
            <a:pPr marL="0" indent="0" algn="just">
              <a:spcAft>
                <a:spcPts val="600"/>
              </a:spcAft>
              <a:buNone/>
            </a:pPr>
            <a:r>
              <a:rPr lang="en-AU" dirty="0">
                <a:cs typeface="Times New Roman" panose="02020603050405020304" pitchFamily="18" charset="0"/>
              </a:rPr>
              <a:t>AIC: Evaluation of the</a:t>
            </a:r>
            <a:r>
              <a:rPr lang="en-AU" b="1" dirty="0">
                <a:cs typeface="Times New Roman" panose="02020603050405020304" pitchFamily="18" charset="0"/>
              </a:rPr>
              <a:t> ACT Phase 3 Restorative Program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-AU" dirty="0">
                <a:cs typeface="Times New Roman" panose="02020603050405020304" pitchFamily="18" charset="0"/>
              </a:rPr>
              <a:t>Other</a:t>
            </a:r>
            <a:r>
              <a:rPr lang="en-AU" b="1" dirty="0">
                <a:cs typeface="Times New Roman" panose="02020603050405020304" pitchFamily="18" charset="0"/>
              </a:rPr>
              <a:t> communities of practice: </a:t>
            </a:r>
            <a:r>
              <a:rPr lang="en-AU" b="1" i="1" dirty="0"/>
              <a:t>administrators</a:t>
            </a:r>
            <a:r>
              <a:rPr lang="en-AU" dirty="0"/>
              <a:t>, </a:t>
            </a:r>
            <a:r>
              <a:rPr lang="en-AU" b="1" i="1" dirty="0"/>
              <a:t>researchers</a:t>
            </a:r>
            <a:r>
              <a:rPr lang="en-AU" i="1" dirty="0"/>
              <a:t>/</a:t>
            </a:r>
            <a:r>
              <a:rPr lang="en-AU" b="1" i="1" dirty="0"/>
              <a:t>evaluators</a:t>
            </a:r>
            <a:r>
              <a:rPr lang="en-AU" b="1" dirty="0"/>
              <a:t>, workplace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-AU" dirty="0"/>
              <a:t>New</a:t>
            </a:r>
            <a:r>
              <a:rPr lang="en-AU" b="1" dirty="0"/>
              <a:t> Redress Schemes</a:t>
            </a:r>
            <a:r>
              <a:rPr lang="en-AU" dirty="0"/>
              <a:t>: Stolen Generations, Elite Sports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-AU" dirty="0"/>
              <a:t>Plans for November 2024 CANBERRA Conference: </a:t>
            </a:r>
            <a:r>
              <a:rPr lang="en-AU" b="1" dirty="0"/>
              <a:t>Contemporary Restorative Practice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AU" dirty="0">
                <a:solidFill>
                  <a:srgbClr val="002060"/>
                </a:solidFill>
              </a:rPr>
              <a:t>Emerging links with </a:t>
            </a:r>
            <a:r>
              <a:rPr lang="en-AU" b="1" dirty="0">
                <a:solidFill>
                  <a:srgbClr val="002060"/>
                </a:solidFill>
              </a:rPr>
              <a:t>other </a:t>
            </a:r>
            <a:r>
              <a:rPr lang="en-AU" dirty="0">
                <a:solidFill>
                  <a:srgbClr val="002060"/>
                </a:solidFill>
              </a:rPr>
              <a:t>international </a:t>
            </a:r>
            <a:r>
              <a:rPr lang="en-AU" b="1" dirty="0">
                <a:solidFill>
                  <a:srgbClr val="002060"/>
                </a:solidFill>
              </a:rPr>
              <a:t>Associations</a:t>
            </a:r>
            <a:r>
              <a:rPr lang="en-AU" dirty="0">
                <a:solidFill>
                  <a:srgbClr val="002060"/>
                </a:solidFill>
              </a:rPr>
              <a:t>: 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AU" dirty="0">
                <a:solidFill>
                  <a:srgbClr val="002060"/>
                </a:solidFill>
              </a:rPr>
              <a:t>The Centre for Restoration (</a:t>
            </a:r>
            <a:r>
              <a:rPr lang="en-AU" b="1" dirty="0">
                <a:solidFill>
                  <a:srgbClr val="002060"/>
                </a:solidFill>
              </a:rPr>
              <a:t>India</a:t>
            </a:r>
            <a:r>
              <a:rPr lang="en-AU" dirty="0">
                <a:solidFill>
                  <a:srgbClr val="002060"/>
                </a:solidFill>
              </a:rPr>
              <a:t>); </a:t>
            </a:r>
            <a:r>
              <a:rPr lang="en-AU" b="1" dirty="0">
                <a:solidFill>
                  <a:srgbClr val="002060"/>
                </a:solidFill>
              </a:rPr>
              <a:t>Korea</a:t>
            </a:r>
            <a:r>
              <a:rPr lang="en-AU" dirty="0">
                <a:solidFill>
                  <a:srgbClr val="002060"/>
                </a:solidFill>
              </a:rPr>
              <a:t> Association for Restorative Justice; </a:t>
            </a:r>
            <a:r>
              <a:rPr lang="en-AU" b="1" dirty="0">
                <a:solidFill>
                  <a:srgbClr val="002060"/>
                </a:solidFill>
              </a:rPr>
              <a:t>United Kingdom </a:t>
            </a:r>
            <a:r>
              <a:rPr lang="en-AU" dirty="0">
                <a:solidFill>
                  <a:srgbClr val="002060"/>
                </a:solidFill>
              </a:rPr>
              <a:t>Restorative Justice Council and Mint House… More to come…</a:t>
            </a:r>
          </a:p>
          <a:p>
            <a:pPr marL="0" lvl="0" indent="0">
              <a:buNone/>
            </a:pPr>
            <a:endParaRPr lang="en-AU" dirty="0"/>
          </a:p>
          <a:p>
            <a:pPr marL="0" indent="0" algn="just">
              <a:spcAft>
                <a:spcPts val="600"/>
              </a:spcAft>
              <a:buNone/>
            </a:pPr>
            <a:endParaRPr lang="en-AU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en-AU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992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24000" y="1989141"/>
            <a:ext cx="8229600" cy="463708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AU" dirty="0"/>
          </a:p>
          <a:p>
            <a:endParaRPr lang="en-AU" dirty="0"/>
          </a:p>
        </p:txBody>
      </p:sp>
      <p:graphicFrame>
        <p:nvGraphicFramePr>
          <p:cNvPr id="5" name="Content Placeholder 1"/>
          <p:cNvGraphicFramePr>
            <a:graphicFrameLocks/>
          </p:cNvGraphicFramePr>
          <p:nvPr/>
        </p:nvGraphicFramePr>
        <p:xfrm>
          <a:off x="375720" y="3"/>
          <a:ext cx="11816279" cy="6857996"/>
        </p:xfrm>
        <a:graphic>
          <a:graphicData uri="http://schemas.openxmlformats.org/drawingml/2006/table">
            <a:tbl>
              <a:tblPr/>
              <a:tblGrid>
                <a:gridCol w="36703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24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79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55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2009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Rationale </a:t>
                      </a:r>
                      <a:r>
                        <a:rPr lang="en-AU" sz="2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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AU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" panose="05000000000000000000" pitchFamily="2" charset="2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</a:t>
                      </a:r>
                      <a:r>
                        <a:rPr lang="en-AU" sz="2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Level</a:t>
                      </a:r>
                      <a:endParaRPr lang="en-AU" sz="2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AU" sz="26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32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Reacting</a:t>
                      </a:r>
                      <a:endParaRPr lang="en-AU" sz="32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AU" sz="28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32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Preventing</a:t>
                      </a:r>
                      <a:endParaRPr lang="en-AU" sz="32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AU" sz="32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30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Promoting</a:t>
                      </a:r>
                      <a:endParaRPr lang="en-AU" sz="3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522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AU" sz="2000" b="1" dirty="0">
                        <a:solidFill>
                          <a:srgbClr val="FFC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3600" b="1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 way </a:t>
                      </a: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32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coaching 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3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mentoring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86689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AU" sz="2000" b="1" dirty="0">
                        <a:solidFill>
                          <a:srgbClr val="FFC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3600" b="1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Two-way</a:t>
                      </a:r>
                      <a:endParaRPr lang="en-AU" sz="3600" dirty="0">
                        <a:solidFill>
                          <a:srgbClr val="FFC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3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Structured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3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conversations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129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AU" sz="2000" b="1" dirty="0">
                        <a:solidFill>
                          <a:srgbClr val="FFC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3600" b="1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Mediation</a:t>
                      </a:r>
                      <a:endParaRPr lang="en-AU" sz="3600" dirty="0">
                        <a:solidFill>
                          <a:srgbClr val="FFC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3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Assisted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3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negotiations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470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AU" sz="1400" b="1" i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3600" b="1" i="0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Facilitation</a:t>
                      </a:r>
                      <a:endParaRPr lang="en-AU" sz="3600" i="0" dirty="0">
                        <a:solidFill>
                          <a:srgbClr val="FFC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3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Group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3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meetings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 4">
            <a:extLst>
              <a:ext uri="{FF2B5EF4-FFF2-40B4-BE49-F238E27FC236}">
                <a16:creationId xmlns:a16="http://schemas.microsoft.com/office/drawing/2014/main" id="{647DD8E4-02D5-737D-A33F-146BB89F88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439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1873595-0A2B-E601-A48A-BB4588187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517" y="0"/>
            <a:ext cx="13454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2E1EC9B-EBD8-98C2-56AA-607B760E67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057" y="0"/>
            <a:ext cx="134540" cy="6858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70906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15517" y="0"/>
            <a:ext cx="13454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50057" y="0"/>
            <a:ext cx="134540" cy="6858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439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E2B3A1-CEEE-F70A-6453-36679C75F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59"/>
            <a:ext cx="10515600" cy="922789"/>
          </a:xfrm>
        </p:spPr>
        <p:txBody>
          <a:bodyPr>
            <a:normAutofit/>
          </a:bodyPr>
          <a:lstStyle/>
          <a:p>
            <a:pPr algn="ctr"/>
            <a:r>
              <a:rPr lang="en-AU" sz="4000" b="1" dirty="0">
                <a:solidFill>
                  <a:srgbClr val="002060"/>
                </a:solidFill>
                <a:latin typeface="+mn-lt"/>
              </a:rPr>
              <a:t>The basic learning cycle</a:t>
            </a:r>
            <a:endParaRPr lang="en-AU" sz="60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7FB3210-3A59-4B19-8239-D681115E8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720" y="771787"/>
            <a:ext cx="11807403" cy="5968297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AU" sz="3000" dirty="0"/>
              <a:t>Facilitators, administrators, and evaluators </a:t>
            </a:r>
          </a:p>
          <a:p>
            <a:pPr marL="0" lvl="0" indent="0">
              <a:lnSpc>
                <a:spcPct val="134000"/>
              </a:lnSpc>
              <a:spcBef>
                <a:spcPts val="0"/>
              </a:spcBef>
              <a:buNone/>
            </a:pPr>
            <a:r>
              <a:rPr lang="en-AU" sz="3000" dirty="0"/>
              <a:t>	participate in </a:t>
            </a:r>
            <a:r>
              <a:rPr lang="en-AU" sz="3000" b="1" dirty="0"/>
              <a:t>the same </a:t>
            </a:r>
            <a:r>
              <a:rPr lang="en-AU" sz="3000" b="1" i="1" dirty="0"/>
              <a:t>foundational training</a:t>
            </a:r>
            <a:r>
              <a:rPr lang="en-AU" sz="3000" b="1" dirty="0"/>
              <a:t> </a:t>
            </a:r>
          </a:p>
          <a:p>
            <a:pPr lvl="0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AU" dirty="0">
                <a:solidFill>
                  <a:srgbClr val="002060"/>
                </a:solidFill>
              </a:rPr>
              <a:t>Practitioners </a:t>
            </a:r>
            <a:r>
              <a:rPr lang="en-AU" b="1" dirty="0">
                <a:solidFill>
                  <a:srgbClr val="002060"/>
                </a:solidFill>
              </a:rPr>
              <a:t>build expertise incrementally</a:t>
            </a:r>
            <a:r>
              <a:rPr lang="en-AU" dirty="0">
                <a:solidFill>
                  <a:srgbClr val="002060"/>
                </a:solidFill>
              </a:rPr>
              <a:t>:</a:t>
            </a:r>
          </a:p>
          <a:p>
            <a:pPr marL="0" lvl="0" indent="0">
              <a:lnSpc>
                <a:spcPct val="134000"/>
              </a:lnSpc>
              <a:spcBef>
                <a:spcPts val="0"/>
              </a:spcBef>
              <a:buNone/>
            </a:pPr>
            <a:r>
              <a:rPr lang="en-AU" dirty="0">
                <a:solidFill>
                  <a:srgbClr val="002060"/>
                </a:solidFill>
              </a:rPr>
              <a:t>   less-experienced team members </a:t>
            </a:r>
            <a:r>
              <a:rPr lang="en-AU" i="1" dirty="0">
                <a:solidFill>
                  <a:srgbClr val="002060"/>
                </a:solidFill>
              </a:rPr>
              <a:t>observe </a:t>
            </a:r>
            <a:r>
              <a:rPr lang="en-AU" dirty="0">
                <a:solidFill>
                  <a:srgbClr val="002060"/>
                </a:solidFill>
              </a:rPr>
              <a:t>more experienced colleagues ‘</a:t>
            </a:r>
            <a:r>
              <a:rPr lang="en-AU" b="1" dirty="0">
                <a:solidFill>
                  <a:srgbClr val="002060"/>
                </a:solidFill>
              </a:rPr>
              <a:t>on-the-job</a:t>
            </a:r>
            <a:r>
              <a:rPr lang="en-AU" dirty="0">
                <a:solidFill>
                  <a:srgbClr val="002060"/>
                </a:solidFill>
              </a:rPr>
              <a:t>’</a:t>
            </a:r>
          </a:p>
          <a:p>
            <a:pPr lvl="0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AU" sz="2900" dirty="0"/>
              <a:t>Learning-on-the-job commences with facilitating in </a:t>
            </a:r>
            <a:r>
              <a:rPr lang="en-AU" sz="2900" b="1" dirty="0"/>
              <a:t>less complex cases</a:t>
            </a:r>
            <a:r>
              <a:rPr lang="en-AU" sz="2900" dirty="0"/>
              <a:t>, </a:t>
            </a:r>
          </a:p>
          <a:p>
            <a:pPr marL="0" lvl="0" indent="0">
              <a:lnSpc>
                <a:spcPct val="134000"/>
              </a:lnSpc>
              <a:spcBef>
                <a:spcPts val="0"/>
              </a:spcBef>
              <a:buNone/>
            </a:pPr>
            <a:r>
              <a:rPr lang="en-AU" sz="2900" dirty="0"/>
              <a:t>	ideally working alongside a colleague, and working towards </a:t>
            </a:r>
            <a:r>
              <a:rPr lang="en-AU" sz="2900" b="1" dirty="0"/>
              <a:t>competence</a:t>
            </a:r>
            <a:r>
              <a:rPr lang="en-AU" sz="2900" dirty="0"/>
              <a:t>: </a:t>
            </a:r>
          </a:p>
          <a:p>
            <a:pPr lvl="1">
              <a:lnSpc>
                <a:spcPct val="134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AU" sz="2500" dirty="0"/>
              <a:t>	not only to facilitate in </a:t>
            </a:r>
            <a:r>
              <a:rPr lang="en-AU" sz="2500" b="1" dirty="0"/>
              <a:t>more complex cases</a:t>
            </a:r>
            <a:r>
              <a:rPr lang="en-AU" sz="2500" dirty="0"/>
              <a:t>, </a:t>
            </a:r>
          </a:p>
          <a:p>
            <a:pPr lvl="1">
              <a:lnSpc>
                <a:spcPct val="134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AU" sz="2500" dirty="0"/>
              <a:t>	but also to </a:t>
            </a:r>
            <a:r>
              <a:rPr lang="en-AU" sz="2500" b="1" dirty="0"/>
              <a:t>support less-experienced colleagues </a:t>
            </a:r>
            <a:r>
              <a:rPr lang="en-AU" sz="2500" dirty="0"/>
              <a:t>to learn-on-the-job</a:t>
            </a:r>
          </a:p>
          <a:p>
            <a:pPr lvl="0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AU" b="1" dirty="0">
                <a:solidFill>
                  <a:srgbClr val="002060"/>
                </a:solidFill>
              </a:rPr>
              <a:t>Structured debriefing </a:t>
            </a:r>
            <a:r>
              <a:rPr lang="en-AU" dirty="0">
                <a:solidFill>
                  <a:srgbClr val="002060"/>
                </a:solidFill>
              </a:rPr>
              <a:t>supports facilitators to </a:t>
            </a:r>
            <a:r>
              <a:rPr lang="en-AU" i="1" dirty="0">
                <a:solidFill>
                  <a:srgbClr val="002060"/>
                </a:solidFill>
              </a:rPr>
              <a:t>reflect</a:t>
            </a:r>
            <a:r>
              <a:rPr lang="en-AU" dirty="0">
                <a:solidFill>
                  <a:srgbClr val="002060"/>
                </a:solidFill>
              </a:rPr>
              <a:t> after an intervention</a:t>
            </a:r>
          </a:p>
          <a:p>
            <a:pPr lvl="0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AU" dirty="0"/>
              <a:t>A </a:t>
            </a:r>
            <a:r>
              <a:rPr lang="en-AU" b="1" dirty="0"/>
              <a:t>standard format for case studies </a:t>
            </a:r>
            <a:r>
              <a:rPr lang="en-AU" dirty="0"/>
              <a:t>supports </a:t>
            </a:r>
            <a:r>
              <a:rPr lang="en-AU" b="1" i="1" dirty="0"/>
              <a:t>collective </a:t>
            </a:r>
            <a:r>
              <a:rPr lang="en-AU" b="1" dirty="0"/>
              <a:t>reflective practice</a:t>
            </a:r>
          </a:p>
          <a:p>
            <a:pPr lvl="0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AU" dirty="0">
                <a:solidFill>
                  <a:srgbClr val="002060"/>
                </a:solidFill>
              </a:rPr>
              <a:t>Lessons from reflective practice helping to </a:t>
            </a:r>
            <a:r>
              <a:rPr lang="en-AU" i="1" dirty="0">
                <a:solidFill>
                  <a:srgbClr val="002060"/>
                </a:solidFill>
              </a:rPr>
              <a:t>review </a:t>
            </a:r>
            <a:r>
              <a:rPr lang="en-AU" dirty="0">
                <a:solidFill>
                  <a:srgbClr val="002060"/>
                </a:solidFill>
              </a:rPr>
              <a:t>and fine-tune </a:t>
            </a:r>
          </a:p>
          <a:p>
            <a:pPr marL="0" lvl="0" indent="0">
              <a:lnSpc>
                <a:spcPct val="134000"/>
              </a:lnSpc>
              <a:spcBef>
                <a:spcPts val="0"/>
              </a:spcBef>
              <a:buNone/>
            </a:pPr>
            <a:r>
              <a:rPr lang="en-AU" i="1" dirty="0">
                <a:solidFill>
                  <a:srgbClr val="002060"/>
                </a:solidFill>
              </a:rPr>
              <a:t>	facilitator guidelines</a:t>
            </a:r>
            <a:r>
              <a:rPr lang="en-AU" dirty="0">
                <a:solidFill>
                  <a:srgbClr val="002060"/>
                </a:solidFill>
              </a:rPr>
              <a:t> and the</a:t>
            </a:r>
            <a:r>
              <a:rPr lang="en-AU" i="1" dirty="0">
                <a:solidFill>
                  <a:srgbClr val="002060"/>
                </a:solidFill>
              </a:rPr>
              <a:t> program framework</a:t>
            </a:r>
            <a:endParaRPr lang="en-A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629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15517" y="0"/>
            <a:ext cx="13454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50057" y="0"/>
            <a:ext cx="134540" cy="6858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439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E2B3A1-CEEE-F70A-6453-36679C75F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546"/>
            <a:ext cx="10515600" cy="922789"/>
          </a:xfrm>
        </p:spPr>
        <p:txBody>
          <a:bodyPr>
            <a:normAutofit fontScale="90000"/>
          </a:bodyPr>
          <a:lstStyle/>
          <a:p>
            <a:pPr algn="ctr"/>
            <a:r>
              <a:rPr lang="en-AU" sz="6000" b="1" dirty="0">
                <a:solidFill>
                  <a:srgbClr val="002060"/>
                </a:solidFill>
                <a:latin typeface="+mn-lt"/>
              </a:rPr>
              <a:t>Skills development starts the cycle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6EB1892-CC0F-EB4C-8F87-BC9FD0FA1C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3904" y="1138335"/>
            <a:ext cx="9148503" cy="221609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7C098EB-2EB6-AF6D-4196-38A07136098F}"/>
              </a:ext>
            </a:extLst>
          </p:cNvPr>
          <p:cNvSpPr txBox="1"/>
          <p:nvPr/>
        </p:nvSpPr>
        <p:spPr>
          <a:xfrm>
            <a:off x="9798341" y="6557422"/>
            <a:ext cx="214360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AU" sz="900" dirty="0" err="1">
                <a:effectLst/>
                <a:ea typeface="Calibri" panose="020F0502020204030204" pitchFamily="34" charset="0"/>
              </a:rPr>
              <a:t>Guskey</a:t>
            </a:r>
            <a:r>
              <a:rPr lang="en-AU" sz="900" dirty="0">
                <a:effectLst/>
                <a:ea typeface="Calibri" panose="020F0502020204030204" pitchFamily="34" charset="0"/>
              </a:rPr>
              <a:t> 1986; Moore &amp; Vernon 2024</a:t>
            </a:r>
            <a:endParaRPr lang="en-AU" sz="900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2E206A7-844E-6090-2183-955C660FE5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3556933" y="3167765"/>
            <a:ext cx="4915948" cy="3984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089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15517" y="0"/>
            <a:ext cx="13454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50057" y="0"/>
            <a:ext cx="134540" cy="6858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439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E2B3A1-CEEE-F70A-6453-36679C75F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595" y="329716"/>
            <a:ext cx="11807403" cy="922789"/>
          </a:xfrm>
        </p:spPr>
        <p:txBody>
          <a:bodyPr>
            <a:normAutofit/>
          </a:bodyPr>
          <a:lstStyle/>
          <a:p>
            <a:pPr algn="ctr"/>
            <a:r>
              <a:rPr lang="en-AU" sz="3700" b="1" dirty="0">
                <a:solidFill>
                  <a:srgbClr val="002060"/>
                </a:solidFill>
                <a:latin typeface="+mn-lt"/>
              </a:rPr>
              <a:t>Reflective practice templates </a:t>
            </a:r>
            <a:r>
              <a:rPr lang="en-AU" sz="3700" dirty="0">
                <a:solidFill>
                  <a:srgbClr val="002060"/>
                </a:solidFill>
                <a:latin typeface="+mn-lt"/>
              </a:rPr>
              <a:t>guide conversations between:</a:t>
            </a:r>
            <a:endParaRPr lang="en-AU" sz="37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7FB3210-3A59-4B19-8239-D681115E8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596" y="1582220"/>
            <a:ext cx="11807403" cy="5275779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AU" sz="4000" dirty="0"/>
              <a:t> a less-experienced- and more-experienced facilitator – </a:t>
            </a:r>
          </a:p>
          <a:p>
            <a:pPr marL="0" lvl="0" indent="0">
              <a:buNone/>
            </a:pPr>
            <a:r>
              <a:rPr lang="en-AU" sz="4000" dirty="0"/>
              <a:t>	about </a:t>
            </a:r>
            <a:r>
              <a:rPr lang="en-AU" sz="4000" b="1" dirty="0"/>
              <a:t>specific </a:t>
            </a:r>
            <a:r>
              <a:rPr lang="en-AU" sz="4000" b="1" i="1" dirty="0"/>
              <a:t>techniques</a:t>
            </a:r>
            <a:endParaRPr lang="en-AU" sz="4000" b="1" dirty="0"/>
          </a:p>
          <a:p>
            <a:pPr lvl="0">
              <a:buFont typeface="Wingdings" panose="05000000000000000000" pitchFamily="2" charset="2"/>
              <a:buChar char="§"/>
            </a:pPr>
            <a:r>
              <a:rPr lang="en-AU" sz="4000" dirty="0"/>
              <a:t> two experienced facilitators – </a:t>
            </a:r>
          </a:p>
          <a:p>
            <a:pPr marL="0" lvl="0" indent="0">
              <a:buNone/>
            </a:pPr>
            <a:r>
              <a:rPr lang="en-AU" sz="4000" dirty="0"/>
              <a:t>	about the </a:t>
            </a:r>
            <a:r>
              <a:rPr lang="en-AU" sz="4000" b="1" dirty="0"/>
              <a:t>general </a:t>
            </a:r>
            <a:r>
              <a:rPr lang="en-AU" sz="4000" b="1" i="1" dirty="0"/>
              <a:t>strategy</a:t>
            </a:r>
            <a:r>
              <a:rPr lang="en-AU" sz="4000" b="1" dirty="0"/>
              <a:t> </a:t>
            </a:r>
            <a:r>
              <a:rPr lang="en-AU" sz="4000" dirty="0"/>
              <a:t>of an intervention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AU" sz="4000" dirty="0"/>
              <a:t> a facilitator at any level of experience and </a:t>
            </a:r>
          </a:p>
          <a:p>
            <a:pPr marL="0" lvl="0" indent="0">
              <a:buNone/>
            </a:pPr>
            <a:r>
              <a:rPr lang="en-AU" sz="4000" dirty="0"/>
              <a:t>	their line manager, an evaluator, or a policy-maker – </a:t>
            </a:r>
          </a:p>
          <a:p>
            <a:pPr marL="0" lvl="0" indent="0">
              <a:buNone/>
            </a:pPr>
            <a:r>
              <a:rPr lang="en-AU" sz="4000" dirty="0"/>
              <a:t>	to </a:t>
            </a:r>
            <a:r>
              <a:rPr lang="en-AU" sz="4000" b="1" i="1" dirty="0"/>
              <a:t>articulate </a:t>
            </a:r>
            <a:r>
              <a:rPr lang="en-AU" sz="4000" b="1" dirty="0"/>
              <a:t>the practical theory</a:t>
            </a:r>
            <a:r>
              <a:rPr lang="en-AU" sz="4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717756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15517" y="0"/>
            <a:ext cx="13454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50057" y="0"/>
            <a:ext cx="134540" cy="6858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439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E2B3A1-CEEE-F70A-6453-36679C75F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916"/>
            <a:ext cx="10515600" cy="922789"/>
          </a:xfrm>
        </p:spPr>
        <p:txBody>
          <a:bodyPr>
            <a:normAutofit/>
          </a:bodyPr>
          <a:lstStyle/>
          <a:p>
            <a:pPr algn="ctr"/>
            <a:r>
              <a:rPr lang="en-AU" sz="4000" b="1" dirty="0">
                <a:solidFill>
                  <a:srgbClr val="002060"/>
                </a:solidFill>
                <a:latin typeface="+mn-lt"/>
              </a:rPr>
              <a:t>Collective reflective practice</a:t>
            </a:r>
            <a:endParaRPr lang="en-AU" sz="60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7FB3210-3A59-4B19-8239-D681115E8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597" y="1115736"/>
            <a:ext cx="11807403" cy="5817295"/>
          </a:xfrm>
        </p:spPr>
        <p:txBody>
          <a:bodyPr>
            <a:normAutofit/>
          </a:bodyPr>
          <a:lstStyle/>
          <a:p>
            <a:pPr marL="0" lvl="0" indent="0">
              <a:lnSpc>
                <a:spcPct val="114000"/>
              </a:lnSpc>
              <a:spcBef>
                <a:spcPts val="600"/>
              </a:spcBef>
              <a:buNone/>
            </a:pPr>
            <a:endParaRPr lang="en-AU" dirty="0">
              <a:solidFill>
                <a:srgbClr val="002060"/>
              </a:solidFill>
            </a:endParaRPr>
          </a:p>
          <a:p>
            <a:pPr marL="0" lvl="0" indent="0">
              <a:lnSpc>
                <a:spcPct val="114000"/>
              </a:lnSpc>
              <a:spcBef>
                <a:spcPts val="600"/>
              </a:spcBef>
              <a:buNone/>
            </a:pPr>
            <a:endParaRPr lang="en-AU" dirty="0">
              <a:solidFill>
                <a:srgbClr val="00206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7FE0572-C936-7BA7-A623-3245E640FC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611" y="1979801"/>
            <a:ext cx="11710389" cy="338671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BBC103B-D92B-6DF9-F1FB-02A58F9120B2}"/>
              </a:ext>
            </a:extLst>
          </p:cNvPr>
          <p:cNvSpPr txBox="1"/>
          <p:nvPr/>
        </p:nvSpPr>
        <p:spPr>
          <a:xfrm>
            <a:off x="6153758" y="6620950"/>
            <a:ext cx="6094602" cy="225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r">
              <a:lnSpc>
                <a:spcPct val="115000"/>
              </a:lnSpc>
              <a:spcBef>
                <a:spcPts val="0"/>
              </a:spcBef>
              <a:buNone/>
            </a:pPr>
            <a:r>
              <a:rPr lang="en-AU" sz="800" dirty="0"/>
              <a:t>(Moore &amp; Vernon 2024) </a:t>
            </a:r>
            <a:endParaRPr lang="en-AU" sz="8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1939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15517" y="0"/>
            <a:ext cx="13454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50057" y="0"/>
            <a:ext cx="134540" cy="6858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439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E2B3A1-CEEE-F70A-6453-36679C75F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3623"/>
            <a:ext cx="10515600" cy="922789"/>
          </a:xfrm>
        </p:spPr>
        <p:txBody>
          <a:bodyPr>
            <a:normAutofit/>
          </a:bodyPr>
          <a:lstStyle/>
          <a:p>
            <a:pPr algn="ctr"/>
            <a:r>
              <a:rPr lang="en-AU" sz="3600" b="1" dirty="0">
                <a:solidFill>
                  <a:srgbClr val="002060"/>
                </a:solidFill>
                <a:latin typeface="+mn-lt"/>
              </a:rPr>
              <a:t>Individual </a:t>
            </a:r>
            <a:r>
              <a:rPr lang="en-AU" sz="3600" b="1" i="1" dirty="0">
                <a:solidFill>
                  <a:srgbClr val="002060"/>
                </a:solidFill>
                <a:latin typeface="+mn-lt"/>
              </a:rPr>
              <a:t>and</a:t>
            </a:r>
            <a:r>
              <a:rPr lang="en-AU" sz="3600" b="1" dirty="0">
                <a:solidFill>
                  <a:srgbClr val="002060"/>
                </a:solidFill>
                <a:latin typeface="+mn-lt"/>
              </a:rPr>
              <a:t> collective reflective practice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7FB3210-3A59-4B19-8239-D681115E8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596" y="1582220"/>
            <a:ext cx="11807403" cy="5275779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115000"/>
              </a:lnSpc>
              <a:spcBef>
                <a:spcPts val="0"/>
              </a:spcBef>
              <a:buNone/>
            </a:pPr>
            <a:endParaRPr lang="en-AU" sz="2400" dirty="0">
              <a:solidFill>
                <a:srgbClr val="002060"/>
              </a:solidFill>
            </a:endParaRPr>
          </a:p>
          <a:p>
            <a:pPr marL="0" lvl="0" indent="0" algn="ctr">
              <a:lnSpc>
                <a:spcPct val="115000"/>
              </a:lnSpc>
              <a:spcBef>
                <a:spcPts val="1200"/>
              </a:spcBef>
              <a:buNone/>
            </a:pPr>
            <a:endParaRPr lang="en-AU" sz="900" i="1" dirty="0">
              <a:solidFill>
                <a:srgbClr val="00206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CA7195B-D1F0-20C9-6D2F-F398B0DCD7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1964" y="1516127"/>
            <a:ext cx="9329360" cy="4887927"/>
          </a:xfrm>
          <a:prstGeom prst="rect">
            <a:avLst/>
          </a:prstGeom>
          <a:noFill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B11A914-AC39-E3FF-A81A-F1D233E59FD1}"/>
              </a:ext>
            </a:extLst>
          </p:cNvPr>
          <p:cNvSpPr txBox="1"/>
          <p:nvPr/>
        </p:nvSpPr>
        <p:spPr>
          <a:xfrm>
            <a:off x="6153758" y="6620950"/>
            <a:ext cx="6094602" cy="225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r">
              <a:lnSpc>
                <a:spcPct val="115000"/>
              </a:lnSpc>
              <a:spcBef>
                <a:spcPts val="0"/>
              </a:spcBef>
              <a:buNone/>
            </a:pPr>
            <a:r>
              <a:rPr lang="en-AU" sz="800" dirty="0"/>
              <a:t>(Moore &amp; Vernon 2024) </a:t>
            </a:r>
            <a:endParaRPr lang="en-AU" sz="8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9199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15517" y="0"/>
            <a:ext cx="13454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50057" y="0"/>
            <a:ext cx="134540" cy="6858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439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E2B3A1-CEEE-F70A-6453-36679C75F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3946"/>
            <a:ext cx="10515600" cy="922789"/>
          </a:xfrm>
        </p:spPr>
        <p:txBody>
          <a:bodyPr>
            <a:normAutofit/>
          </a:bodyPr>
          <a:lstStyle/>
          <a:p>
            <a:pPr algn="ctr"/>
            <a:r>
              <a:rPr lang="en-AU" sz="6000" spc="-5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Reformers</a:t>
            </a:r>
            <a:r>
              <a:rPr lang="en-AU" sz="6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need to:</a:t>
            </a:r>
            <a:endParaRPr lang="en-AU" sz="60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7FB3210-3A59-4B19-8239-D681115E8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596" y="1582220"/>
            <a:ext cx="11807403" cy="5275779"/>
          </a:xfrm>
        </p:spPr>
        <p:txBody>
          <a:bodyPr>
            <a:normAutofit/>
          </a:bodyPr>
          <a:lstStyle/>
          <a:p>
            <a:pPr marL="0" marR="152400" lvl="0" indent="0" algn="just" fontAlgn="base">
              <a:lnSpc>
                <a:spcPct val="114000"/>
              </a:lnSpc>
              <a:spcBef>
                <a:spcPts val="0"/>
              </a:spcBef>
              <a:buNone/>
            </a:pPr>
            <a:r>
              <a:rPr lang="en-AU" sz="44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DIAGNOSE </a:t>
            </a:r>
          </a:p>
          <a:p>
            <a:pPr marL="0" marR="152400" lvl="0" indent="0" algn="just" fontAlgn="base">
              <a:lnSpc>
                <a:spcPct val="114000"/>
              </a:lnSpc>
              <a:spcBef>
                <a:spcPts val="0"/>
              </a:spcBef>
              <a:buNone/>
            </a:pPr>
            <a:r>
              <a:rPr lang="en-AU" sz="3600" i="1" dirty="0">
                <a:ea typeface="Times New Roman" panose="02020603050405020304" pitchFamily="18" charset="0"/>
              </a:rPr>
              <a:t>	</a:t>
            </a:r>
            <a:r>
              <a:rPr lang="en-AU" sz="3600" i="1" dirty="0">
                <a:effectLst/>
                <a:ea typeface="Times New Roman" panose="02020603050405020304" pitchFamily="18" charset="0"/>
              </a:rPr>
              <a:t>existing</a:t>
            </a:r>
            <a:r>
              <a:rPr lang="en-AU" sz="3600" dirty="0">
                <a:effectLst/>
                <a:ea typeface="Times New Roman" panose="02020603050405020304" pitchFamily="18" charset="0"/>
              </a:rPr>
              <a:t> programs and processes</a:t>
            </a:r>
          </a:p>
          <a:p>
            <a:pPr marL="0" marR="152400" lvl="0" indent="0" algn="just" fontAlgn="base">
              <a:lnSpc>
                <a:spcPct val="114000"/>
              </a:lnSpc>
              <a:spcBef>
                <a:spcPts val="0"/>
              </a:spcBef>
              <a:buNone/>
            </a:pPr>
            <a:r>
              <a:rPr lang="en-AU" sz="44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FINE-TUNE </a:t>
            </a:r>
          </a:p>
          <a:p>
            <a:pPr marL="0" marR="152400" lvl="0" indent="0" algn="just" fontAlgn="base">
              <a:lnSpc>
                <a:spcPct val="114000"/>
              </a:lnSpc>
              <a:spcBef>
                <a:spcPts val="0"/>
              </a:spcBef>
              <a:buNone/>
            </a:pPr>
            <a:r>
              <a:rPr lang="en-AU" sz="3600" dirty="0">
                <a:ea typeface="Times New Roman" panose="02020603050405020304" pitchFamily="18" charset="0"/>
              </a:rPr>
              <a:t>	</a:t>
            </a:r>
            <a:r>
              <a:rPr lang="en-AU" sz="3600" dirty="0">
                <a:effectLst/>
                <a:ea typeface="Times New Roman" panose="02020603050405020304" pitchFamily="18" charset="0"/>
              </a:rPr>
              <a:t>program </a:t>
            </a:r>
            <a:r>
              <a:rPr lang="en-AU" sz="3600" i="1" dirty="0">
                <a:effectLst/>
                <a:ea typeface="Times New Roman" panose="02020603050405020304" pitchFamily="18" charset="0"/>
              </a:rPr>
              <a:t>administration </a:t>
            </a:r>
            <a:r>
              <a:rPr lang="en-AU" sz="3600" i="1" dirty="0">
                <a:ea typeface="Times New Roman" panose="02020603050405020304" pitchFamily="18" charset="0"/>
              </a:rPr>
              <a:t>&amp;</a:t>
            </a:r>
            <a:r>
              <a:rPr lang="en-AU" sz="3600" dirty="0">
                <a:effectLst/>
                <a:ea typeface="Times New Roman" panose="02020603050405020304" pitchFamily="18" charset="0"/>
              </a:rPr>
              <a:t> process </a:t>
            </a:r>
            <a:r>
              <a:rPr lang="en-AU" sz="3600" i="1" dirty="0">
                <a:effectLst/>
                <a:ea typeface="Times New Roman" panose="02020603050405020304" pitchFamily="18" charset="0"/>
              </a:rPr>
              <a:t>facilitation </a:t>
            </a:r>
            <a:r>
              <a:rPr lang="en-AU" sz="3600" dirty="0">
                <a:effectLst/>
                <a:ea typeface="Times New Roman" panose="02020603050405020304" pitchFamily="18" charset="0"/>
              </a:rPr>
              <a:t>– </a:t>
            </a:r>
          </a:p>
          <a:p>
            <a:pPr marL="0" marR="152400" lvl="0" indent="0" algn="just" fontAlgn="base">
              <a:lnSpc>
                <a:spcPct val="114000"/>
              </a:lnSpc>
              <a:spcBef>
                <a:spcPts val="0"/>
              </a:spcBef>
              <a:buNone/>
            </a:pPr>
            <a:r>
              <a:rPr lang="en-AU" sz="3600" dirty="0">
                <a:ea typeface="Times New Roman" panose="02020603050405020304" pitchFamily="18" charset="0"/>
              </a:rPr>
              <a:t>	</a:t>
            </a:r>
            <a:r>
              <a:rPr lang="en-AU" sz="3600" dirty="0">
                <a:effectLst/>
                <a:ea typeface="Times New Roman" panose="02020603050405020304" pitchFamily="18" charset="0"/>
              </a:rPr>
              <a:t>so that </a:t>
            </a:r>
            <a:r>
              <a:rPr lang="en-AU" sz="3600" i="1" dirty="0">
                <a:effectLst/>
                <a:ea typeface="Times New Roman" panose="02020603050405020304" pitchFamily="18" charset="0"/>
              </a:rPr>
              <a:t>good </a:t>
            </a:r>
            <a:r>
              <a:rPr lang="en-AU" sz="3600" dirty="0">
                <a:effectLst/>
                <a:ea typeface="Times New Roman" panose="02020603050405020304" pitchFamily="18" charset="0"/>
              </a:rPr>
              <a:t>practice can become </a:t>
            </a:r>
            <a:r>
              <a:rPr lang="en-AU" sz="3600" i="1" dirty="0">
                <a:effectLst/>
                <a:ea typeface="Times New Roman" panose="02020603050405020304" pitchFamily="18" charset="0"/>
              </a:rPr>
              <a:t>standard</a:t>
            </a:r>
            <a:r>
              <a:rPr lang="en-AU" sz="3600" dirty="0">
                <a:effectLst/>
                <a:ea typeface="Times New Roman" panose="02020603050405020304" pitchFamily="18" charset="0"/>
              </a:rPr>
              <a:t> practice</a:t>
            </a:r>
          </a:p>
          <a:p>
            <a:pPr marL="0" marR="152400" lvl="0" indent="0" algn="just" fontAlgn="base">
              <a:lnSpc>
                <a:spcPct val="114000"/>
              </a:lnSpc>
              <a:spcBef>
                <a:spcPts val="0"/>
              </a:spcBef>
              <a:buNone/>
            </a:pPr>
            <a:r>
              <a:rPr lang="en-AU" sz="44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ALIGN </a:t>
            </a:r>
            <a:r>
              <a:rPr lang="en-AU" sz="4400" dirty="0">
                <a:effectLst/>
                <a:ea typeface="Times New Roman" panose="02020603050405020304" pitchFamily="18" charset="0"/>
              </a:rPr>
              <a:t>practice </a:t>
            </a:r>
            <a:r>
              <a:rPr lang="en-AU" sz="3600" dirty="0">
                <a:effectLst/>
                <a:ea typeface="Times New Roman" panose="02020603050405020304" pitchFamily="18" charset="0"/>
              </a:rPr>
              <a:t> </a:t>
            </a:r>
          </a:p>
          <a:p>
            <a:pPr marL="0" marR="152400" lvl="0" indent="0" algn="just" fontAlgn="base">
              <a:lnSpc>
                <a:spcPct val="114000"/>
              </a:lnSpc>
              <a:spcBef>
                <a:spcPts val="0"/>
              </a:spcBef>
              <a:buNone/>
            </a:pPr>
            <a:r>
              <a:rPr lang="en-AU" sz="3600" dirty="0">
                <a:ea typeface="Times New Roman" panose="02020603050405020304" pitchFamily="18" charset="0"/>
              </a:rPr>
              <a:t>	</a:t>
            </a:r>
            <a:r>
              <a:rPr lang="en-AU" sz="3600" dirty="0">
                <a:effectLst/>
                <a:ea typeface="Times New Roman" panose="02020603050405020304" pitchFamily="18" charset="0"/>
              </a:rPr>
              <a:t>to encourage </a:t>
            </a:r>
            <a:r>
              <a:rPr lang="en-AU" sz="3600" i="1" dirty="0">
                <a:effectLst/>
                <a:ea typeface="Times New Roman" panose="02020603050405020304" pitchFamily="18" charset="0"/>
              </a:rPr>
              <a:t>consistency </a:t>
            </a:r>
            <a:r>
              <a:rPr lang="en-AU" sz="3600" dirty="0">
                <a:effectLst/>
                <a:ea typeface="Times New Roman" panose="02020603050405020304" pitchFamily="18" charset="0"/>
              </a:rPr>
              <a:t>across programs</a:t>
            </a:r>
          </a:p>
          <a:p>
            <a:pPr marL="0" lvl="0" indent="0" algn="ctr">
              <a:lnSpc>
                <a:spcPct val="115000"/>
              </a:lnSpc>
              <a:spcBef>
                <a:spcPts val="1200"/>
              </a:spcBef>
              <a:buNone/>
            </a:pPr>
            <a:endParaRPr lang="en-AU" sz="900" i="1" dirty="0">
              <a:solidFill>
                <a:srgbClr val="00206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0808C1-9247-BF84-650B-8FC4DF2100B5}"/>
              </a:ext>
            </a:extLst>
          </p:cNvPr>
          <p:cNvSpPr txBox="1"/>
          <p:nvPr/>
        </p:nvSpPr>
        <p:spPr>
          <a:xfrm>
            <a:off x="6153758" y="6620950"/>
            <a:ext cx="6094602" cy="225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r">
              <a:lnSpc>
                <a:spcPct val="115000"/>
              </a:lnSpc>
              <a:spcBef>
                <a:spcPts val="0"/>
              </a:spcBef>
              <a:buNone/>
            </a:pPr>
            <a:r>
              <a:rPr lang="en-AU" sz="800" dirty="0"/>
              <a:t>(Moore &amp; Vernon 2024) </a:t>
            </a:r>
            <a:endParaRPr lang="en-AU" sz="8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967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15517" y="0"/>
            <a:ext cx="13454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50057" y="0"/>
            <a:ext cx="134540" cy="6858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439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E2B3A1-CEEE-F70A-6453-36679C75F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22789"/>
          </a:xfrm>
        </p:spPr>
        <p:txBody>
          <a:bodyPr>
            <a:normAutofit/>
          </a:bodyPr>
          <a:lstStyle/>
          <a:p>
            <a:pPr algn="ctr"/>
            <a:r>
              <a:rPr lang="en-AU" sz="3600" b="1" dirty="0">
                <a:solidFill>
                  <a:srgbClr val="002060"/>
                </a:solidFill>
                <a:effectLst/>
                <a:latin typeface="+mn-lt"/>
                <a:ea typeface="Times New Roman" panose="02020603050405020304" pitchFamily="18" charset="0"/>
              </a:rPr>
              <a:t>The “Goldilocks principle”: “just right” for reform</a:t>
            </a:r>
            <a:endParaRPr lang="en-AU" sz="36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7FB3210-3A59-4B19-8239-D681115E8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260" y="784370"/>
            <a:ext cx="11681739" cy="620365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en-AU" sz="27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POPULATION SIZE </a:t>
            </a:r>
          </a:p>
          <a:p>
            <a:pPr marL="0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en-AU" sz="2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Large enough for a range of services and small enough for good working relations between professionals</a:t>
            </a:r>
          </a:p>
          <a:p>
            <a:pPr marL="0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en-AU" sz="27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DISTANCE </a:t>
            </a:r>
          </a:p>
          <a:p>
            <a:pPr marL="41910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en-AU" sz="2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Far enough </a:t>
            </a:r>
            <a:r>
              <a:rPr lang="en-AU" sz="2200" dirty="0">
                <a:effectLst/>
                <a:ea typeface="Calibri" panose="020F0502020204030204" pitchFamily="34" charset="0"/>
              </a:rPr>
              <a:t>from central authorities </a:t>
            </a:r>
            <a:r>
              <a:rPr lang="en-AU" sz="2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to provide some autonomy, but not so far as to be disconnected</a:t>
            </a:r>
            <a:endParaRPr lang="en-AU" sz="2200" dirty="0">
              <a:effectLst/>
              <a:ea typeface="Times New Roman" panose="02020603050405020304" pitchFamily="18" charset="0"/>
            </a:endParaRPr>
          </a:p>
          <a:p>
            <a:pPr marL="0" lvl="0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en-AU" sz="2700" b="1" i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DIVERSITY</a:t>
            </a:r>
            <a:r>
              <a:rPr lang="en-AU" sz="27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OF EXPERIENCE</a:t>
            </a:r>
          </a:p>
          <a:p>
            <a:pPr marL="41910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en-AU" sz="2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Colleagues learn skills from each other, </a:t>
            </a:r>
          </a:p>
          <a:p>
            <a:pPr marL="41910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en-AU" sz="2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especially practitioners from other services observing-in-action the facilitation skills of YJGC colleagues</a:t>
            </a:r>
          </a:p>
          <a:p>
            <a:pPr marL="41910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en-AU" sz="2700" b="1" i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LEVEL</a:t>
            </a:r>
            <a:r>
              <a:rPr lang="en-AU" sz="27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OF EXPERIENCE</a:t>
            </a:r>
          </a:p>
          <a:p>
            <a:pPr marL="41910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en-AU" sz="2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most professionals find some of their expertise transferable</a:t>
            </a:r>
            <a:endParaRPr lang="en-AU" sz="2200" dirty="0">
              <a:effectLst/>
              <a:ea typeface="Times New Roman" panose="02020603050405020304" pitchFamily="18" charset="0"/>
            </a:endParaRPr>
          </a:p>
          <a:p>
            <a:pPr marL="0" lvl="0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en-AU" sz="27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AMBITION</a:t>
            </a:r>
            <a:r>
              <a:rPr lang="en-AU" sz="27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endParaRPr lang="en-AU" sz="2700" dirty="0">
              <a:effectLst/>
              <a:ea typeface="Times New Roman" panose="02020603050405020304" pitchFamily="18" charset="0"/>
            </a:endParaRPr>
          </a:p>
          <a:p>
            <a:pPr marL="41275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en-AU" sz="21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An initial modest goal to use restorative processes consistently in schools, youth justice and/or child protection, </a:t>
            </a:r>
          </a:p>
          <a:p>
            <a:pPr marL="41275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en-AU" sz="21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Then extending to restorative practice in health, community law, community-controlled organisations, and consultancies</a:t>
            </a:r>
            <a:endParaRPr lang="en-AU" sz="2100" dirty="0">
              <a:effectLst/>
              <a:ea typeface="Times New Roman" panose="02020603050405020304" pitchFamily="18" charset="0"/>
            </a:endParaRPr>
          </a:p>
          <a:p>
            <a:pPr marL="0" lvl="0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en-AU" sz="27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COMMITMENT</a:t>
            </a:r>
            <a:r>
              <a:rPr lang="en-AU" sz="26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</a:p>
          <a:p>
            <a:pPr marL="41275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en-AU" sz="2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At least one agency funds a position </a:t>
            </a:r>
            <a:r>
              <a:rPr lang="en-AU" sz="2200" i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primarily</a:t>
            </a:r>
            <a:r>
              <a:rPr lang="en-AU" sz="2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to coordinate restorative practices, </a:t>
            </a:r>
          </a:p>
          <a:p>
            <a:pPr marL="41275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en-AU" sz="2200" dirty="0">
                <a:solidFill>
                  <a:srgbClr val="000000"/>
                </a:solidFill>
                <a:ea typeface="Times New Roman" panose="02020603050405020304" pitchFamily="18" charset="0"/>
              </a:rPr>
              <a:t>m</a:t>
            </a:r>
            <a:r>
              <a:rPr lang="en-AU" sz="2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aking it far easier to direct the commitment of other coalition members towards sustainable reform</a:t>
            </a:r>
          </a:p>
          <a:p>
            <a:pPr marL="41275" indent="0" algn="just">
              <a:lnSpc>
                <a:spcPct val="134000"/>
              </a:lnSpc>
              <a:spcBef>
                <a:spcPts val="0"/>
              </a:spcBef>
              <a:buNone/>
            </a:pPr>
            <a:endParaRPr lang="en-AU" sz="900" dirty="0"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  <a:p>
            <a:pPr marL="41275" indent="0" algn="r">
              <a:lnSpc>
                <a:spcPct val="134000"/>
              </a:lnSpc>
              <a:spcBef>
                <a:spcPts val="0"/>
              </a:spcBef>
              <a:buNone/>
            </a:pPr>
            <a:r>
              <a:rPr lang="en-AU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Robinson, Katina &amp; Sandra Hamilton, with Bernie Binns, Marg Kent, David Moore &amp; Bonnie </a:t>
            </a:r>
            <a:r>
              <a:rPr lang="en-AU" sz="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Renou</a:t>
            </a:r>
            <a:r>
              <a:rPr lang="en-AU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(2015)</a:t>
            </a:r>
          </a:p>
          <a:p>
            <a:pPr marL="41275" indent="0" algn="r">
              <a:lnSpc>
                <a:spcPct val="134000"/>
              </a:lnSpc>
              <a:spcBef>
                <a:spcPts val="0"/>
              </a:spcBef>
              <a:buNone/>
            </a:pPr>
            <a:r>
              <a:rPr lang="en-AU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‘Restorative practice evolving through community networks: Lessons from the Central Victorian Restorative Justice Alliance’ </a:t>
            </a:r>
          </a:p>
          <a:p>
            <a:pPr marL="41275" indent="0" algn="r">
              <a:lnSpc>
                <a:spcPct val="134000"/>
              </a:lnSpc>
              <a:spcBef>
                <a:spcPts val="0"/>
              </a:spcBef>
              <a:buNone/>
            </a:pPr>
            <a:r>
              <a:rPr lang="en-AU" sz="9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Community Journal vol. 13 Issue 50</a:t>
            </a:r>
            <a:endParaRPr lang="en-AU" sz="18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305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15517" y="0"/>
            <a:ext cx="13454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50057" y="0"/>
            <a:ext cx="134540" cy="6858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439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E2B3A1-CEEE-F70A-6453-36679C75F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958" y="154847"/>
            <a:ext cx="10515600" cy="922789"/>
          </a:xfrm>
        </p:spPr>
        <p:txBody>
          <a:bodyPr>
            <a:normAutofit/>
          </a:bodyPr>
          <a:lstStyle/>
          <a:p>
            <a:pPr algn="ctr"/>
            <a:r>
              <a:rPr lang="en-AU" sz="6000" b="1" dirty="0">
                <a:solidFill>
                  <a:srgbClr val="002060"/>
                </a:solidFill>
                <a:latin typeface="+mn-lt"/>
              </a:rPr>
              <a:t>Distributing leadership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7FB3210-3A59-4B19-8239-D681115E8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596" y="1582220"/>
            <a:ext cx="11807403" cy="5275779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115000"/>
              </a:lnSpc>
              <a:spcBef>
                <a:spcPts val="0"/>
              </a:spcBef>
              <a:buNone/>
            </a:pPr>
            <a:endParaRPr lang="en-AU" sz="2400" dirty="0">
              <a:solidFill>
                <a:srgbClr val="002060"/>
              </a:solidFill>
            </a:endParaRPr>
          </a:p>
          <a:p>
            <a:pPr marL="0" lvl="0" indent="0" algn="ctr">
              <a:lnSpc>
                <a:spcPct val="115000"/>
              </a:lnSpc>
              <a:spcBef>
                <a:spcPts val="1200"/>
              </a:spcBef>
              <a:buNone/>
            </a:pPr>
            <a:endParaRPr lang="en-AU" sz="900" i="1" dirty="0">
              <a:solidFill>
                <a:srgbClr val="00206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0FFBC54-C616-3BE4-2ECD-E7C6454441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923" y="1077637"/>
            <a:ext cx="7458532" cy="5780363"/>
          </a:xfrm>
          <a:prstGeom prst="rect">
            <a:avLst/>
          </a:prstGeom>
          <a:noFill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AF59F1D-C14D-3634-7E85-2B72CC2D6860}"/>
              </a:ext>
            </a:extLst>
          </p:cNvPr>
          <p:cNvSpPr txBox="1"/>
          <p:nvPr/>
        </p:nvSpPr>
        <p:spPr>
          <a:xfrm>
            <a:off x="6153758" y="6620950"/>
            <a:ext cx="6094602" cy="225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r">
              <a:lnSpc>
                <a:spcPct val="115000"/>
              </a:lnSpc>
              <a:spcBef>
                <a:spcPts val="0"/>
              </a:spcBef>
              <a:buNone/>
            </a:pPr>
            <a:r>
              <a:rPr lang="en-AU" sz="800" dirty="0"/>
              <a:t>(Moore &amp; Vernon 2024) </a:t>
            </a:r>
            <a:endParaRPr lang="en-AU" sz="8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4109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15517" y="0"/>
            <a:ext cx="13454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50057" y="0"/>
            <a:ext cx="134540" cy="6858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439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98E775-A79F-7FAD-F172-BB1BB59BF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AU" sz="4800" b="1" dirty="0">
                <a:solidFill>
                  <a:srgbClr val="002060"/>
                </a:solidFill>
                <a:latin typeface="+mn-lt"/>
              </a:rPr>
              <a:t>Implementing restorative practices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7FB3210-3A59-4B19-8239-D681115E8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743" y="947956"/>
            <a:ext cx="11681740" cy="5910044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en-AU" sz="2900" i="1" dirty="0">
                <a:solidFill>
                  <a:srgbClr val="000000"/>
                </a:solidFill>
                <a:cs typeface="Times New Roman" panose="02020603050405020304" pitchFamily="18" charset="0"/>
              </a:rPr>
              <a:t>Restorative practices can be understood as </a:t>
            </a:r>
            <a:r>
              <a:rPr lang="en-AU" sz="2900" b="1" i="1" dirty="0">
                <a:solidFill>
                  <a:srgbClr val="000000"/>
                </a:solidFill>
                <a:cs typeface="Times New Roman" panose="02020603050405020304" pitchFamily="18" charset="0"/>
              </a:rPr>
              <a:t>a system for improving systems</a:t>
            </a:r>
            <a:r>
              <a:rPr lang="en-AU" sz="2900" dirty="0">
                <a:solidFill>
                  <a:srgbClr val="000000"/>
                </a:solidFill>
                <a:cs typeface="Times New Roman" panose="02020603050405020304" pitchFamily="18" charset="0"/>
              </a:rPr>
              <a:t>:</a:t>
            </a:r>
            <a:endParaRPr lang="en-AU" sz="2900" b="1" i="1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0" indent="0" algn="just">
              <a:spcAft>
                <a:spcPts val="600"/>
              </a:spcAft>
              <a:buNone/>
            </a:pPr>
            <a:r>
              <a:rPr lang="en-AU" sz="2900" b="1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AU" sz="29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ess</a:t>
            </a:r>
            <a:r>
              <a:rPr lang="en-AU" sz="29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about </a:t>
            </a:r>
            <a:r>
              <a:rPr lang="en-AU" sz="2900" i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implementing </a:t>
            </a:r>
            <a:r>
              <a:rPr lang="en-AU" sz="2900" b="1" i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 new program</a:t>
            </a:r>
            <a:endParaRPr lang="en-AU" sz="2900" b="1" i="1" dirty="0">
              <a:solidFill>
                <a:srgbClr val="00206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600"/>
              </a:spcAft>
              <a:buNone/>
            </a:pPr>
            <a:r>
              <a:rPr lang="en-AU" sz="2900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en-AU" sz="29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AU" sz="2900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continuous exercise in </a:t>
            </a:r>
            <a:r>
              <a:rPr lang="en-AU" sz="2900" b="1" i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reviewing, fine-tuning, &amp; aligning practice </a:t>
            </a:r>
            <a:endParaRPr lang="en-AU" sz="2900" b="1" dirty="0"/>
          </a:p>
          <a:p>
            <a:pPr marL="0" indent="0" algn="just">
              <a:spcAft>
                <a:spcPts val="600"/>
              </a:spcAft>
              <a:buNone/>
            </a:pPr>
            <a:r>
              <a:rPr lang="en-AU" sz="2900" dirty="0"/>
              <a:t>We distinguish:</a:t>
            </a:r>
          </a:p>
          <a:p>
            <a:pPr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AU" sz="2900" dirty="0"/>
              <a:t>principles, from programs, from </a:t>
            </a:r>
            <a:r>
              <a:rPr lang="en-AU" sz="2900" b="1" i="1" dirty="0"/>
              <a:t>processes</a:t>
            </a:r>
          </a:p>
          <a:p>
            <a:pPr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AU" sz="2900" b="1" dirty="0">
                <a:solidFill>
                  <a:srgbClr val="002060"/>
                </a:solidFill>
              </a:rPr>
              <a:t>administrative</a:t>
            </a:r>
            <a:r>
              <a:rPr lang="en-AU" sz="2900" dirty="0">
                <a:solidFill>
                  <a:srgbClr val="002060"/>
                </a:solidFill>
              </a:rPr>
              <a:t> processes from </a:t>
            </a:r>
            <a:r>
              <a:rPr lang="en-AU" sz="2900" b="1" i="1" dirty="0">
                <a:solidFill>
                  <a:srgbClr val="002060"/>
                </a:solidFill>
              </a:rPr>
              <a:t>facilitated </a:t>
            </a:r>
            <a:r>
              <a:rPr lang="en-AU" sz="2900" i="1" dirty="0">
                <a:solidFill>
                  <a:srgbClr val="002060"/>
                </a:solidFill>
              </a:rPr>
              <a:t>processes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-AU" sz="2900" i="1" dirty="0">
                <a:cs typeface="Times New Roman" panose="02020603050405020304" pitchFamily="18" charset="0"/>
              </a:rPr>
              <a:t>A system for improving systems </a:t>
            </a:r>
            <a:r>
              <a:rPr lang="en-AU" sz="2900" dirty="0">
                <a:cs typeface="Times New Roman" panose="02020603050405020304" pitchFamily="18" charset="0"/>
              </a:rPr>
              <a:t>requires </a:t>
            </a:r>
            <a:r>
              <a:rPr lang="en-AU" sz="2900" b="1" dirty="0">
                <a:cs typeface="Times New Roman" panose="02020603050405020304" pitchFamily="18" charset="0"/>
              </a:rPr>
              <a:t>a</a:t>
            </a:r>
            <a:r>
              <a:rPr lang="en-AU" sz="2900" b="1" i="1" dirty="0">
                <a:cs typeface="Times New Roman" panose="02020603050405020304" pitchFamily="18" charset="0"/>
              </a:rPr>
              <a:t> system for learning-on-the-job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-AU" sz="2900" i="1" dirty="0">
                <a:solidFill>
                  <a:srgbClr val="002060"/>
                </a:solidFill>
                <a:cs typeface="Times New Roman" panose="02020603050405020304" pitchFamily="18" charset="0"/>
              </a:rPr>
              <a:t>Learning requires reflecting on </a:t>
            </a:r>
            <a:r>
              <a:rPr lang="en-AU" sz="2900" b="1" i="1" dirty="0">
                <a:solidFill>
                  <a:srgbClr val="002060"/>
                </a:solidFill>
                <a:cs typeface="Times New Roman" panose="02020603050405020304" pitchFamily="18" charset="0"/>
              </a:rPr>
              <a:t>how we apply general principles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-AU" sz="2900" i="1" dirty="0">
                <a:cs typeface="Times New Roman" panose="02020603050405020304" pitchFamily="18" charset="0"/>
              </a:rPr>
              <a:t>Some unit / group needs to </a:t>
            </a:r>
            <a:r>
              <a:rPr lang="en-AU" sz="2900" b="1" i="1" dirty="0">
                <a:cs typeface="Times New Roman" panose="02020603050405020304" pitchFamily="18" charset="0"/>
              </a:rPr>
              <a:t>coordinate</a:t>
            </a:r>
            <a:r>
              <a:rPr lang="en-AU" sz="2900" i="1" dirty="0">
                <a:cs typeface="Times New Roman" panose="02020603050405020304" pitchFamily="18" charset="0"/>
              </a:rPr>
              <a:t> this learning system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D29E9B-0E25-CA5A-C628-5EFB64F4D71A}"/>
              </a:ext>
            </a:extLst>
          </p:cNvPr>
          <p:cNvSpPr txBox="1"/>
          <p:nvPr/>
        </p:nvSpPr>
        <p:spPr>
          <a:xfrm>
            <a:off x="6153758" y="6620950"/>
            <a:ext cx="6094602" cy="225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r">
              <a:lnSpc>
                <a:spcPct val="115000"/>
              </a:lnSpc>
              <a:spcBef>
                <a:spcPts val="0"/>
              </a:spcBef>
              <a:buNone/>
            </a:pPr>
            <a:r>
              <a:rPr lang="en-AU" sz="800" dirty="0"/>
              <a:t>(Moore &amp; Vernon 2024) </a:t>
            </a:r>
            <a:endParaRPr lang="en-AU" sz="8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21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04225D5-4E8F-38CB-E4CB-CE198BB3A0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8602" y="-2097"/>
            <a:ext cx="4588778" cy="6883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477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15517" y="0"/>
            <a:ext cx="13454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50057" y="0"/>
            <a:ext cx="134540" cy="6858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439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98E775-A79F-7FAD-F172-BB1BB59BF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15736"/>
          </a:xfrm>
        </p:spPr>
        <p:txBody>
          <a:bodyPr>
            <a:normAutofit/>
          </a:bodyPr>
          <a:lstStyle/>
          <a:p>
            <a:pPr algn="ctr"/>
            <a:r>
              <a:rPr lang="en-AU" sz="4800" b="1" dirty="0">
                <a:solidFill>
                  <a:srgbClr val="002060"/>
                </a:solidFill>
                <a:latin typeface="+mn-lt"/>
              </a:rPr>
              <a:t>The Association Committee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7FB3210-3A59-4B19-8239-D681115E8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260" y="948057"/>
            <a:ext cx="11681740" cy="580927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24000"/>
              </a:lnSpc>
              <a:spcBef>
                <a:spcPts val="0"/>
              </a:spcBef>
              <a:buNone/>
            </a:pPr>
            <a:r>
              <a:rPr lang="en-AU" sz="3900">
                <a:solidFill>
                  <a:srgbClr val="002060"/>
                </a:solidFill>
                <a:cs typeface="Times New Roman" panose="02020603050405020304" pitchFamily="18" charset="0"/>
              </a:rPr>
              <a:t>Association </a:t>
            </a:r>
            <a:r>
              <a:rPr lang="en-AU" sz="3900" b="1" dirty="0">
                <a:solidFill>
                  <a:srgbClr val="002060"/>
                </a:solidFill>
                <a:cs typeface="Times New Roman" panose="02020603050405020304" pitchFamily="18" charset="0"/>
              </a:rPr>
              <a:t>Office Bearers</a:t>
            </a:r>
          </a:p>
          <a:p>
            <a:pPr marL="0" indent="0" algn="ctr">
              <a:lnSpc>
                <a:spcPct val="124000"/>
              </a:lnSpc>
              <a:spcBef>
                <a:spcPts val="0"/>
              </a:spcBef>
              <a:buNone/>
            </a:pPr>
            <a:r>
              <a:rPr lang="en-AU" b="1" dirty="0">
                <a:solidFill>
                  <a:srgbClr val="000000"/>
                </a:solidFill>
                <a:cs typeface="Times New Roman" panose="02020603050405020304" pitchFamily="18" charset="0"/>
              </a:rPr>
              <a:t>President</a:t>
            </a:r>
            <a:r>
              <a:rPr lang="en-AU" dirty="0">
                <a:solidFill>
                  <a:srgbClr val="000000"/>
                </a:solidFill>
                <a:cs typeface="Times New Roman" panose="02020603050405020304" pitchFamily="18" charset="0"/>
              </a:rPr>
              <a:t>: David M, </a:t>
            </a:r>
            <a:r>
              <a:rPr lang="en-AU" b="1" dirty="0">
                <a:solidFill>
                  <a:srgbClr val="000000"/>
                </a:solidFill>
                <a:cs typeface="Times New Roman" panose="02020603050405020304" pitchFamily="18" charset="0"/>
              </a:rPr>
              <a:t>Vice President/Secretary</a:t>
            </a:r>
            <a:r>
              <a:rPr lang="en-AU" dirty="0">
                <a:solidFill>
                  <a:srgbClr val="000000"/>
                </a:solidFill>
                <a:cs typeface="Times New Roman" panose="02020603050405020304" pitchFamily="18" charset="0"/>
              </a:rPr>
              <a:t>: Alikki V, </a:t>
            </a:r>
            <a:r>
              <a:rPr lang="en-AU" b="1" dirty="0">
                <a:solidFill>
                  <a:srgbClr val="000000"/>
                </a:solidFill>
                <a:cs typeface="Times New Roman" panose="02020603050405020304" pitchFamily="18" charset="0"/>
              </a:rPr>
              <a:t>Treasurer</a:t>
            </a:r>
            <a:r>
              <a:rPr lang="en-AU" dirty="0">
                <a:solidFill>
                  <a:srgbClr val="000000"/>
                </a:solidFill>
                <a:cs typeface="Times New Roman" panose="02020603050405020304" pitchFamily="18" charset="0"/>
              </a:rPr>
              <a:t>: David V</a:t>
            </a:r>
          </a:p>
          <a:p>
            <a:pPr marL="0" indent="0" algn="ctr">
              <a:lnSpc>
                <a:spcPct val="124000"/>
              </a:lnSpc>
              <a:spcBef>
                <a:spcPts val="0"/>
              </a:spcBef>
              <a:buNone/>
            </a:pPr>
            <a:r>
              <a:rPr lang="en-AU" sz="3900" b="1" dirty="0">
                <a:solidFill>
                  <a:srgbClr val="002060"/>
                </a:solidFill>
                <a:cs typeface="Times New Roman" panose="02020603050405020304" pitchFamily="18" charset="0"/>
              </a:rPr>
              <a:t>Institutional</a:t>
            </a:r>
            <a:r>
              <a:rPr lang="en-AU" sz="3900" dirty="0">
                <a:solidFill>
                  <a:srgbClr val="002060"/>
                </a:solidFill>
                <a:cs typeface="Times New Roman" panose="02020603050405020304" pitchFamily="18" charset="0"/>
              </a:rPr>
              <a:t> Representatives</a:t>
            </a:r>
          </a:p>
          <a:p>
            <a:pPr marL="0" indent="0" algn="ctr">
              <a:lnSpc>
                <a:spcPct val="124000"/>
              </a:lnSpc>
              <a:spcBef>
                <a:spcPts val="0"/>
              </a:spcBef>
              <a:buNone/>
            </a:pPr>
            <a:r>
              <a:rPr lang="en-AU" dirty="0">
                <a:solidFill>
                  <a:srgbClr val="000000"/>
                </a:solidFill>
                <a:cs typeface="Times New Roman" panose="02020603050405020304" pitchFamily="18" charset="0"/>
              </a:rPr>
              <a:t>Key Restorative Justice </a:t>
            </a:r>
            <a:r>
              <a:rPr lang="en-AU" b="1" dirty="0">
                <a:solidFill>
                  <a:srgbClr val="000000"/>
                </a:solidFill>
                <a:cs typeface="Times New Roman" panose="02020603050405020304" pitchFamily="18" charset="0"/>
              </a:rPr>
              <a:t>programs</a:t>
            </a:r>
            <a:r>
              <a:rPr lang="en-AU" dirty="0">
                <a:solidFill>
                  <a:srgbClr val="000000"/>
                </a:solidFill>
                <a:cs typeface="Times New Roman" panose="02020603050405020304" pitchFamily="18" charset="0"/>
              </a:rPr>
              <a:t>: Gen Higgins, ACT RJ Unit staff</a:t>
            </a:r>
          </a:p>
          <a:p>
            <a:pPr marL="0" indent="0" algn="ctr">
              <a:lnSpc>
                <a:spcPct val="124000"/>
              </a:lnSpc>
              <a:spcBef>
                <a:spcPts val="0"/>
              </a:spcBef>
              <a:buNone/>
            </a:pPr>
            <a:r>
              <a:rPr lang="en-AU" dirty="0">
                <a:solidFill>
                  <a:srgbClr val="000000"/>
                </a:solidFill>
                <a:cs typeface="Times New Roman" panose="02020603050405020304" pitchFamily="18" charset="0"/>
              </a:rPr>
              <a:t>Key </a:t>
            </a:r>
            <a:r>
              <a:rPr lang="en-AU" b="1" dirty="0">
                <a:solidFill>
                  <a:srgbClr val="000000"/>
                </a:solidFill>
                <a:cs typeface="Times New Roman" panose="02020603050405020304" pitchFamily="18" charset="0"/>
              </a:rPr>
              <a:t>areas of practice</a:t>
            </a:r>
            <a:r>
              <a:rPr lang="en-AU" dirty="0">
                <a:solidFill>
                  <a:srgbClr val="000000"/>
                </a:solidFill>
                <a:cs typeface="Times New Roman" panose="02020603050405020304" pitchFamily="18" charset="0"/>
              </a:rPr>
              <a:t>: </a:t>
            </a:r>
          </a:p>
          <a:p>
            <a:pPr marL="0" indent="0" algn="ctr">
              <a:lnSpc>
                <a:spcPct val="124000"/>
              </a:lnSpc>
              <a:spcBef>
                <a:spcPts val="0"/>
              </a:spcBef>
              <a:buNone/>
            </a:pPr>
            <a:r>
              <a:rPr lang="en-AU" b="1" dirty="0">
                <a:solidFill>
                  <a:srgbClr val="000000"/>
                </a:solidFill>
                <a:cs typeface="Times New Roman" panose="02020603050405020304" pitchFamily="18" charset="0"/>
              </a:rPr>
              <a:t>Education</a:t>
            </a:r>
            <a:r>
              <a:rPr lang="en-AU" dirty="0">
                <a:solidFill>
                  <a:srgbClr val="000000"/>
                </a:solidFill>
                <a:cs typeface="Times New Roman" panose="02020603050405020304" pitchFamily="18" charset="0"/>
              </a:rPr>
              <a:t>: Kristy Elliott, </a:t>
            </a:r>
            <a:r>
              <a:rPr lang="en-AU" b="1" dirty="0">
                <a:solidFill>
                  <a:srgbClr val="000000"/>
                </a:solidFill>
                <a:cs typeface="Times New Roman" panose="02020603050405020304" pitchFamily="18" charset="0"/>
              </a:rPr>
              <a:t>First Nations Organisations</a:t>
            </a:r>
            <a:r>
              <a:rPr lang="en-AU" dirty="0">
                <a:solidFill>
                  <a:srgbClr val="000000"/>
                </a:solidFill>
                <a:cs typeface="Times New Roman" panose="02020603050405020304" pitchFamily="18" charset="0"/>
              </a:rPr>
              <a:t>: Aunty Lois Peeler, </a:t>
            </a:r>
          </a:p>
          <a:p>
            <a:pPr marL="0" indent="0" algn="ctr">
              <a:lnSpc>
                <a:spcPct val="124000"/>
              </a:lnSpc>
              <a:spcBef>
                <a:spcPts val="0"/>
              </a:spcBef>
              <a:buNone/>
            </a:pPr>
            <a:r>
              <a:rPr lang="en-AU" b="1" dirty="0">
                <a:solidFill>
                  <a:srgbClr val="000000"/>
                </a:solidFill>
                <a:cs typeface="Times New Roman" panose="02020603050405020304" pitchFamily="18" charset="0"/>
              </a:rPr>
              <a:t>Faith Organisations</a:t>
            </a:r>
            <a:r>
              <a:rPr lang="en-AU" dirty="0">
                <a:solidFill>
                  <a:srgbClr val="000000"/>
                </a:solidFill>
                <a:cs typeface="Times New Roman" panose="02020603050405020304" pitchFamily="18" charset="0"/>
              </a:rPr>
              <a:t>: Michael Wood </a:t>
            </a:r>
          </a:p>
          <a:p>
            <a:pPr marL="0" indent="0" algn="ctr">
              <a:lnSpc>
                <a:spcPct val="124000"/>
              </a:lnSpc>
              <a:spcBef>
                <a:spcPts val="0"/>
              </a:spcBef>
              <a:buNone/>
            </a:pPr>
            <a:r>
              <a:rPr lang="en-AU" sz="3900" b="1" dirty="0">
                <a:solidFill>
                  <a:srgbClr val="002060"/>
                </a:solidFill>
                <a:cs typeface="Times New Roman" panose="02020603050405020304" pitchFamily="18" charset="0"/>
              </a:rPr>
              <a:t>State &amp; Territory</a:t>
            </a:r>
            <a:r>
              <a:rPr lang="en-AU" sz="3900" dirty="0">
                <a:solidFill>
                  <a:srgbClr val="002060"/>
                </a:solidFill>
                <a:cs typeface="Times New Roman" panose="02020603050405020304" pitchFamily="18" charset="0"/>
              </a:rPr>
              <a:t> Representatives </a:t>
            </a:r>
          </a:p>
          <a:p>
            <a:pPr marL="0" indent="0" algn="ctr">
              <a:lnSpc>
                <a:spcPct val="124000"/>
              </a:lnSpc>
              <a:spcBef>
                <a:spcPts val="0"/>
              </a:spcBef>
              <a:buNone/>
            </a:pPr>
            <a:r>
              <a:rPr lang="en-AU" sz="2600" b="1" dirty="0">
                <a:solidFill>
                  <a:srgbClr val="000000"/>
                </a:solidFill>
                <a:cs typeface="Times New Roman" panose="02020603050405020304" pitchFamily="18" charset="0"/>
              </a:rPr>
              <a:t>Queensland</a:t>
            </a:r>
            <a:r>
              <a:rPr lang="en-AU" sz="2600" dirty="0">
                <a:solidFill>
                  <a:srgbClr val="000000"/>
                </a:solidFill>
                <a:cs typeface="Times New Roman" panose="02020603050405020304" pitchFamily="18" charset="0"/>
              </a:rPr>
              <a:t>: Christine Jones, </a:t>
            </a:r>
            <a:r>
              <a:rPr lang="en-AU" sz="2600" b="1" dirty="0">
                <a:solidFill>
                  <a:srgbClr val="000000"/>
                </a:solidFill>
                <a:cs typeface="Times New Roman" panose="02020603050405020304" pitchFamily="18" charset="0"/>
              </a:rPr>
              <a:t>ACT</a:t>
            </a:r>
            <a:r>
              <a:rPr lang="en-AU" sz="2600" dirty="0">
                <a:solidFill>
                  <a:srgbClr val="000000"/>
                </a:solidFill>
                <a:cs typeface="Times New Roman" panose="02020603050405020304" pitchFamily="18" charset="0"/>
              </a:rPr>
              <a:t>: Amanda O’Neill, ; </a:t>
            </a:r>
            <a:r>
              <a:rPr lang="en-AU" sz="2600" b="1" dirty="0">
                <a:solidFill>
                  <a:srgbClr val="000000"/>
                </a:solidFill>
                <a:cs typeface="Times New Roman" panose="02020603050405020304" pitchFamily="18" charset="0"/>
              </a:rPr>
              <a:t>Tasmania</a:t>
            </a:r>
            <a:r>
              <a:rPr lang="en-AU" sz="2600" dirty="0">
                <a:solidFill>
                  <a:srgbClr val="000000"/>
                </a:solidFill>
                <a:cs typeface="Times New Roman" panose="02020603050405020304" pitchFamily="18" charset="0"/>
              </a:rPr>
              <a:t>: Rikki Mawad </a:t>
            </a:r>
          </a:p>
          <a:p>
            <a:pPr marL="0" indent="0" algn="ctr">
              <a:lnSpc>
                <a:spcPct val="124000"/>
              </a:lnSpc>
              <a:spcBef>
                <a:spcPts val="0"/>
              </a:spcBef>
              <a:buNone/>
            </a:pPr>
            <a:r>
              <a:rPr lang="en-AU" sz="2600" b="1" dirty="0">
                <a:solidFill>
                  <a:srgbClr val="000000"/>
                </a:solidFill>
                <a:cs typeface="Times New Roman" panose="02020603050405020304" pitchFamily="18" charset="0"/>
              </a:rPr>
              <a:t>South Australia</a:t>
            </a:r>
            <a:r>
              <a:rPr lang="en-AU" sz="2600" dirty="0">
                <a:solidFill>
                  <a:srgbClr val="000000"/>
                </a:solidFill>
                <a:cs typeface="Times New Roman" panose="02020603050405020304" pitchFamily="18" charset="0"/>
              </a:rPr>
              <a:t>: Amanda Lutz, </a:t>
            </a:r>
            <a:r>
              <a:rPr lang="en-AU" sz="2600" b="1" dirty="0">
                <a:solidFill>
                  <a:srgbClr val="000000"/>
                </a:solidFill>
                <a:cs typeface="Times New Roman" panose="02020603050405020304" pitchFamily="18" charset="0"/>
              </a:rPr>
              <a:t>Western Australia</a:t>
            </a:r>
            <a:r>
              <a:rPr lang="en-AU" sz="2600" dirty="0">
                <a:solidFill>
                  <a:srgbClr val="000000"/>
                </a:solidFill>
                <a:cs typeface="Times New Roman" panose="02020603050405020304" pitchFamily="18" charset="0"/>
              </a:rPr>
              <a:t>: Graham Castledine</a:t>
            </a:r>
          </a:p>
          <a:p>
            <a:pPr marL="0" indent="0" algn="ctr">
              <a:lnSpc>
                <a:spcPct val="124000"/>
              </a:lnSpc>
              <a:spcBef>
                <a:spcPts val="0"/>
              </a:spcBef>
              <a:buNone/>
            </a:pPr>
            <a:r>
              <a:rPr lang="en-AU" sz="3900" dirty="0">
                <a:solidFill>
                  <a:srgbClr val="002060"/>
                </a:solidFill>
              </a:rPr>
              <a:t>+ Administrator</a:t>
            </a:r>
          </a:p>
          <a:p>
            <a:pPr marL="0" lvl="0" indent="0">
              <a:buNone/>
            </a:pPr>
            <a:endParaRPr lang="en-AU" dirty="0"/>
          </a:p>
          <a:p>
            <a:pPr marL="0" indent="0" algn="just">
              <a:spcAft>
                <a:spcPts val="600"/>
              </a:spcAft>
              <a:buNone/>
            </a:pPr>
            <a:endParaRPr lang="en-AU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en-AU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646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7FB3210-3A59-4B19-8239-D681115E8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260" y="880945"/>
            <a:ext cx="11681740" cy="580927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AU" dirty="0"/>
          </a:p>
          <a:p>
            <a:pPr marL="0" indent="0" algn="just">
              <a:spcAft>
                <a:spcPts val="600"/>
              </a:spcAft>
              <a:buNone/>
            </a:pPr>
            <a:endParaRPr lang="en-AU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en-AU" sz="2400" dirty="0">
              <a:solidFill>
                <a:srgbClr val="0070C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427C83E-EFF8-A370-A8CF-993B900493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7377" y="1189653"/>
            <a:ext cx="8597245" cy="44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15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15517" y="0"/>
            <a:ext cx="13454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50057" y="0"/>
            <a:ext cx="134540" cy="6858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439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E2B3A1-CEEE-F70A-6453-36679C75F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958" y="120995"/>
            <a:ext cx="10515600" cy="922789"/>
          </a:xfrm>
        </p:spPr>
        <p:txBody>
          <a:bodyPr>
            <a:normAutofit/>
          </a:bodyPr>
          <a:lstStyle/>
          <a:p>
            <a:pPr algn="ctr"/>
            <a:r>
              <a:rPr lang="en-AU" sz="3600" dirty="0">
                <a:solidFill>
                  <a:srgbClr val="002060"/>
                </a:solidFill>
                <a:latin typeface="+mn-lt"/>
              </a:rPr>
              <a:t>A</a:t>
            </a:r>
            <a:r>
              <a:rPr lang="en-AU" sz="3600" b="1" dirty="0">
                <a:solidFill>
                  <a:srgbClr val="002060"/>
                </a:solidFill>
                <a:latin typeface="+mn-lt"/>
              </a:rPr>
              <a:t> vicious cycle </a:t>
            </a:r>
            <a:r>
              <a:rPr lang="en-AU" sz="3600" dirty="0">
                <a:solidFill>
                  <a:srgbClr val="002060"/>
                </a:solidFill>
                <a:latin typeface="+mn-lt"/>
              </a:rPr>
              <a:t>has</a:t>
            </a:r>
            <a:r>
              <a:rPr lang="en-AU" sz="3600" b="1" dirty="0">
                <a:solidFill>
                  <a:srgbClr val="002060"/>
                </a:solidFill>
                <a:latin typeface="+mn-lt"/>
              </a:rPr>
              <a:t> blocked restorative reform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7FB3210-3A59-4B19-8239-D681115E8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596" y="1582220"/>
            <a:ext cx="11807403" cy="5275779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115000"/>
              </a:lnSpc>
              <a:spcBef>
                <a:spcPts val="0"/>
              </a:spcBef>
              <a:buNone/>
            </a:pPr>
            <a:endParaRPr lang="en-AU" sz="2400" dirty="0">
              <a:solidFill>
                <a:srgbClr val="002060"/>
              </a:solidFill>
            </a:endParaRPr>
          </a:p>
          <a:p>
            <a:pPr marL="0" lvl="0" indent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lang="en-AU" sz="6000" dirty="0">
                <a:solidFill>
                  <a:srgbClr val="002060"/>
                </a:solidFill>
              </a:rPr>
              <a:t>*</a:t>
            </a:r>
            <a:endParaRPr lang="en-AU" sz="6000" i="1" dirty="0">
              <a:solidFill>
                <a:srgbClr val="00206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00F58C7-4290-5738-F983-1B3FC31B24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0076" y="1223263"/>
            <a:ext cx="5700368" cy="559842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A775E91-3624-40B3-3FCD-F323DE4C2AED}"/>
              </a:ext>
            </a:extLst>
          </p:cNvPr>
          <p:cNvSpPr txBox="1"/>
          <p:nvPr/>
        </p:nvSpPr>
        <p:spPr>
          <a:xfrm>
            <a:off x="6153758" y="6620950"/>
            <a:ext cx="6094602" cy="225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r">
              <a:lnSpc>
                <a:spcPct val="115000"/>
              </a:lnSpc>
              <a:spcBef>
                <a:spcPts val="0"/>
              </a:spcBef>
              <a:buNone/>
            </a:pPr>
            <a:r>
              <a:rPr lang="en-AU" sz="800" dirty="0"/>
              <a:t>(Moore &amp; Vernon 2024) </a:t>
            </a:r>
            <a:endParaRPr lang="en-AU" sz="8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865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15517" y="0"/>
            <a:ext cx="13454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50057" y="0"/>
            <a:ext cx="134540" cy="6858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439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E2B3A1-CEEE-F70A-6453-36679C75F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00" y="0"/>
            <a:ext cx="10515600" cy="922789"/>
          </a:xfrm>
        </p:spPr>
        <p:txBody>
          <a:bodyPr>
            <a:normAutofit/>
          </a:bodyPr>
          <a:lstStyle/>
          <a:p>
            <a:pPr algn="ctr"/>
            <a:r>
              <a:rPr lang="en-AU" sz="3600" dirty="0">
                <a:solidFill>
                  <a:srgbClr val="002060"/>
                </a:solidFill>
              </a:rPr>
              <a:t>A </a:t>
            </a:r>
            <a:r>
              <a:rPr lang="en-AU" sz="3600" b="1" dirty="0">
                <a:solidFill>
                  <a:srgbClr val="002060"/>
                </a:solidFill>
              </a:rPr>
              <a:t>virtuous cycle </a:t>
            </a:r>
            <a:r>
              <a:rPr lang="en-AU" sz="3600" dirty="0">
                <a:solidFill>
                  <a:srgbClr val="002060"/>
                </a:solidFill>
              </a:rPr>
              <a:t>can</a:t>
            </a:r>
            <a:r>
              <a:rPr lang="en-AU" sz="3600" b="1" dirty="0">
                <a:solidFill>
                  <a:srgbClr val="002060"/>
                </a:solidFill>
              </a:rPr>
              <a:t> drive restorative reform</a:t>
            </a:r>
            <a:endParaRPr lang="en-AU" sz="3600" b="1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E5FEA8B8-76B0-36F9-463E-60530A7705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3012" y="922789"/>
            <a:ext cx="6802413" cy="6296828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7288395-8EE0-6A3D-4A91-0DC49D93B326}"/>
              </a:ext>
            </a:extLst>
          </p:cNvPr>
          <p:cNvSpPr txBox="1"/>
          <p:nvPr/>
        </p:nvSpPr>
        <p:spPr>
          <a:xfrm>
            <a:off x="6153758" y="6620950"/>
            <a:ext cx="6094602" cy="225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r">
              <a:lnSpc>
                <a:spcPct val="115000"/>
              </a:lnSpc>
              <a:spcBef>
                <a:spcPts val="0"/>
              </a:spcBef>
              <a:buNone/>
            </a:pPr>
            <a:r>
              <a:rPr lang="en-AU" sz="800" dirty="0"/>
              <a:t>(Moore &amp; Vernon 2024) </a:t>
            </a:r>
            <a:endParaRPr lang="en-AU" sz="8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616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15517" y="0"/>
            <a:ext cx="13454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50057" y="0"/>
            <a:ext cx="134540" cy="6858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439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E2B3A1-CEEE-F70A-6453-36679C75F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597" y="17718"/>
            <a:ext cx="11788380" cy="922789"/>
          </a:xfrm>
        </p:spPr>
        <p:txBody>
          <a:bodyPr>
            <a:normAutofit/>
          </a:bodyPr>
          <a:lstStyle/>
          <a:p>
            <a:pPr algn="ctr"/>
            <a:r>
              <a:rPr lang="en-AU" sz="3600" dirty="0">
                <a:latin typeface="+mn-lt"/>
              </a:rPr>
              <a:t>A </a:t>
            </a:r>
            <a:r>
              <a:rPr lang="en-AU" sz="3600" b="1" dirty="0">
                <a:solidFill>
                  <a:srgbClr val="002060"/>
                </a:solidFill>
                <a:latin typeface="+mn-lt"/>
              </a:rPr>
              <a:t>community of </a:t>
            </a:r>
            <a:r>
              <a:rPr lang="en-AU" sz="3600" b="1" i="1" dirty="0">
                <a:solidFill>
                  <a:srgbClr val="002060"/>
                </a:solidFill>
                <a:latin typeface="+mn-lt"/>
              </a:rPr>
              <a:t>restorative </a:t>
            </a:r>
            <a:r>
              <a:rPr lang="en-AU" sz="3600" b="1" dirty="0">
                <a:solidFill>
                  <a:srgbClr val="002060"/>
                </a:solidFill>
                <a:latin typeface="+mn-lt"/>
              </a:rPr>
              <a:t>practice </a:t>
            </a:r>
            <a:r>
              <a:rPr lang="en-AU" sz="3600" dirty="0">
                <a:latin typeface="+mn-lt"/>
              </a:rPr>
              <a:t>can support a group of:</a:t>
            </a:r>
            <a:endParaRPr lang="en-AU" sz="36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7FB3210-3A59-4B19-8239-D681115E8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574" y="922789"/>
            <a:ext cx="11807403" cy="5749713"/>
          </a:xfrm>
        </p:spPr>
        <p:txBody>
          <a:bodyPr>
            <a:norm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AU" sz="3600" b="1" i="1" dirty="0">
                <a:solidFill>
                  <a:srgbClr val="002060"/>
                </a:solidFill>
              </a:rPr>
              <a:t> facilitators</a:t>
            </a:r>
            <a:r>
              <a:rPr lang="en-AU" sz="3600" dirty="0"/>
              <a:t> 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AU" dirty="0"/>
              <a:t>	to develop a complex understanding of how restorative </a:t>
            </a:r>
            <a:r>
              <a:rPr lang="en-AU" i="1" dirty="0"/>
              <a:t>processes </a:t>
            </a:r>
            <a:r>
              <a:rPr lang="en-AU" dirty="0"/>
              <a:t>work, &amp; 	</a:t>
            </a:r>
            <a:r>
              <a:rPr lang="en-AU" b="1" dirty="0"/>
              <a:t>increase their skills </a:t>
            </a:r>
            <a:r>
              <a:rPr lang="en-AU" dirty="0"/>
              <a:t>to facilitate restorative processes in </a:t>
            </a:r>
            <a:r>
              <a:rPr lang="en-AU" i="1" dirty="0"/>
              <a:t>diverse contexts</a:t>
            </a:r>
            <a:endParaRPr lang="en-AU" dirty="0"/>
          </a:p>
          <a:p>
            <a:pPr lvl="0">
              <a:buFont typeface="Wingdings" panose="05000000000000000000" pitchFamily="2" charset="2"/>
              <a:buChar char="§"/>
            </a:pPr>
            <a:r>
              <a:rPr lang="en-AU" sz="3600" b="1" i="1" dirty="0">
                <a:solidFill>
                  <a:srgbClr val="002060"/>
                </a:solidFill>
              </a:rPr>
              <a:t> policy-makers</a:t>
            </a:r>
            <a:r>
              <a:rPr lang="en-AU" sz="3600" b="1" dirty="0">
                <a:solidFill>
                  <a:srgbClr val="002060"/>
                </a:solidFill>
              </a:rPr>
              <a:t> </a:t>
            </a:r>
          </a:p>
          <a:p>
            <a:pPr marL="0" lvl="0" indent="0">
              <a:buNone/>
            </a:pPr>
            <a:r>
              <a:rPr lang="en-AU" dirty="0"/>
              <a:t>	to </a:t>
            </a:r>
            <a:r>
              <a:rPr lang="en-AU" b="1" dirty="0"/>
              <a:t>authorise, augment </a:t>
            </a:r>
            <a:r>
              <a:rPr lang="en-AU" dirty="0"/>
              <a:t>and </a:t>
            </a:r>
            <a:r>
              <a:rPr lang="en-AU" b="1" dirty="0"/>
              <a:t>fund</a:t>
            </a:r>
            <a:r>
              <a:rPr lang="en-AU" dirty="0"/>
              <a:t> restorative programs  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AU" sz="3600" b="1" i="1" dirty="0">
                <a:solidFill>
                  <a:srgbClr val="002060"/>
                </a:solidFill>
              </a:rPr>
              <a:t> administrators </a:t>
            </a:r>
          </a:p>
          <a:p>
            <a:pPr marL="0" lvl="0" indent="0">
              <a:buNone/>
            </a:pPr>
            <a:r>
              <a:rPr lang="en-AU" dirty="0"/>
              <a:t>	to </a:t>
            </a:r>
            <a:r>
              <a:rPr lang="en-AU" b="1" dirty="0"/>
              <a:t>implement </a:t>
            </a:r>
            <a:r>
              <a:rPr lang="en-AU" dirty="0"/>
              <a:t>and </a:t>
            </a:r>
            <a:r>
              <a:rPr lang="en-AU" b="1" dirty="0"/>
              <a:t>operate</a:t>
            </a:r>
            <a:r>
              <a:rPr lang="en-AU" dirty="0"/>
              <a:t> those programs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AU" sz="3600" b="1" i="1" dirty="0">
                <a:solidFill>
                  <a:srgbClr val="002060"/>
                </a:solidFill>
              </a:rPr>
              <a:t> researchers / evaluators</a:t>
            </a:r>
            <a:r>
              <a:rPr lang="en-AU" sz="3600" b="1" dirty="0">
                <a:solidFill>
                  <a:srgbClr val="002060"/>
                </a:solidFill>
              </a:rPr>
              <a:t> </a:t>
            </a:r>
          </a:p>
          <a:p>
            <a:pPr marL="0" lvl="0" indent="0">
              <a:buNone/>
            </a:pPr>
            <a:r>
              <a:rPr lang="en-AU" dirty="0"/>
              <a:t>	to </a:t>
            </a:r>
            <a:r>
              <a:rPr lang="en-AU" b="1" dirty="0"/>
              <a:t>review outcomes </a:t>
            </a:r>
            <a:r>
              <a:rPr lang="en-AU" dirty="0"/>
              <a:t>that a restorative </a:t>
            </a:r>
            <a:r>
              <a:rPr lang="en-AU" i="1" dirty="0"/>
              <a:t>process</a:t>
            </a:r>
            <a:r>
              <a:rPr lang="en-AU" dirty="0"/>
              <a:t> delivers for participants, &amp; 	a restorative </a:t>
            </a:r>
            <a:r>
              <a:rPr lang="en-AU" i="1" dirty="0"/>
              <a:t>program</a:t>
            </a:r>
            <a:r>
              <a:rPr lang="en-AU" dirty="0"/>
              <a:t> delivers for a larger cohort</a:t>
            </a:r>
          </a:p>
          <a:p>
            <a:pPr marL="0" lvl="0" indent="0" algn="ctr">
              <a:lnSpc>
                <a:spcPct val="115000"/>
              </a:lnSpc>
              <a:spcBef>
                <a:spcPts val="0"/>
              </a:spcBef>
              <a:buNone/>
            </a:pPr>
            <a:endParaRPr lang="en-AU" sz="60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66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15517" y="0"/>
            <a:ext cx="13454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50057" y="0"/>
            <a:ext cx="134540" cy="6858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439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E2B3A1-CEEE-F70A-6453-36679C75F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3946"/>
            <a:ext cx="10515600" cy="922789"/>
          </a:xfrm>
        </p:spPr>
        <p:txBody>
          <a:bodyPr>
            <a:normAutofit/>
          </a:bodyPr>
          <a:lstStyle/>
          <a:p>
            <a:pPr algn="ctr"/>
            <a:r>
              <a:rPr lang="en-AU" sz="6000" b="1" dirty="0">
                <a:solidFill>
                  <a:srgbClr val="002060"/>
                </a:solidFill>
                <a:latin typeface="+mn-lt"/>
              </a:rPr>
              <a:t>Innovations in practical theory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7FB3210-3A59-4B19-8239-D681115E8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327" y="1582221"/>
            <a:ext cx="11938832" cy="5275779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AU" sz="3200" dirty="0"/>
              <a:t> </a:t>
            </a:r>
            <a:r>
              <a:rPr lang="en-AU" sz="3200" dirty="0">
                <a:solidFill>
                  <a:srgbClr val="002060"/>
                </a:solidFill>
              </a:rPr>
              <a:t>Distinguishing program </a:t>
            </a:r>
            <a:r>
              <a:rPr lang="en-AU" sz="3200" b="1" i="1" dirty="0">
                <a:solidFill>
                  <a:srgbClr val="002060"/>
                </a:solidFill>
              </a:rPr>
              <a:t>administration</a:t>
            </a:r>
            <a:r>
              <a:rPr lang="en-AU" sz="3200" dirty="0">
                <a:solidFill>
                  <a:srgbClr val="002060"/>
                </a:solidFill>
              </a:rPr>
              <a:t> from process </a:t>
            </a:r>
            <a:r>
              <a:rPr lang="en-AU" sz="3200" b="1" i="1" dirty="0">
                <a:solidFill>
                  <a:srgbClr val="002060"/>
                </a:solidFill>
              </a:rPr>
              <a:t>facilitation</a:t>
            </a:r>
            <a:r>
              <a:rPr lang="en-AU" sz="3200" dirty="0">
                <a:solidFill>
                  <a:srgbClr val="002060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AU" sz="3000" dirty="0"/>
              <a:t> </a:t>
            </a:r>
            <a:r>
              <a:rPr lang="en-AU" sz="3100" dirty="0"/>
              <a:t>Identifying </a:t>
            </a:r>
            <a:r>
              <a:rPr lang="en-AU" sz="3100" b="1" i="1" dirty="0"/>
              <a:t>common principles of facilitation</a:t>
            </a:r>
            <a:r>
              <a:rPr lang="en-AU" sz="3100" b="1" dirty="0"/>
              <a:t> </a:t>
            </a:r>
            <a:r>
              <a:rPr lang="en-AU" sz="3100" dirty="0"/>
              <a:t>across </a:t>
            </a:r>
            <a:r>
              <a:rPr lang="en-AU" sz="3100" b="1" dirty="0"/>
              <a:t>different programs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AU" sz="3000" dirty="0"/>
              <a:t> </a:t>
            </a:r>
            <a:r>
              <a:rPr lang="en-AU" sz="3200" dirty="0">
                <a:solidFill>
                  <a:srgbClr val="002060"/>
                </a:solidFill>
              </a:rPr>
              <a:t>Developing a system for</a:t>
            </a:r>
            <a:r>
              <a:rPr lang="en-AU" sz="3200" i="1" dirty="0">
                <a:solidFill>
                  <a:srgbClr val="002060"/>
                </a:solidFill>
              </a:rPr>
              <a:t> reflective practice</a:t>
            </a:r>
            <a:r>
              <a:rPr lang="en-AU" sz="3200" dirty="0">
                <a:solidFill>
                  <a:srgbClr val="002060"/>
                </a:solidFill>
              </a:rPr>
              <a:t> while learning facilitation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AU" sz="3200" i="1" dirty="0">
                <a:solidFill>
                  <a:srgbClr val="002060"/>
                </a:solidFill>
              </a:rPr>
              <a:t> within </a:t>
            </a:r>
            <a:r>
              <a:rPr lang="en-AU" sz="3200" b="1" i="1" dirty="0">
                <a:solidFill>
                  <a:srgbClr val="002060"/>
                </a:solidFill>
              </a:rPr>
              <a:t>one program</a:t>
            </a:r>
            <a:endParaRPr lang="en-AU" sz="3200" b="1" dirty="0">
              <a:solidFill>
                <a:srgbClr val="002060"/>
              </a:solidFill>
            </a:endParaRPr>
          </a:p>
          <a:p>
            <a:pPr lvl="0">
              <a:buFont typeface="Wingdings" panose="05000000000000000000" pitchFamily="2" charset="2"/>
              <a:buChar char="§"/>
            </a:pPr>
            <a:r>
              <a:rPr lang="en-AU" sz="3000" dirty="0"/>
              <a:t> </a:t>
            </a:r>
            <a:r>
              <a:rPr lang="en-AU" sz="3200" dirty="0"/>
              <a:t>Extending that learning system: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AU" sz="3200" dirty="0"/>
              <a:t>	to </a:t>
            </a:r>
            <a:r>
              <a:rPr lang="en-AU" sz="3200" b="1" i="1" dirty="0"/>
              <a:t>different</a:t>
            </a:r>
            <a:r>
              <a:rPr lang="en-AU" sz="3200" i="1" dirty="0"/>
              <a:t> </a:t>
            </a:r>
            <a:r>
              <a:rPr lang="en-AU" sz="3200" b="1" i="1" dirty="0"/>
              <a:t>programs</a:t>
            </a:r>
            <a:r>
              <a:rPr lang="en-AU" sz="3200" dirty="0"/>
              <a:t> across a region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AU" sz="3200" dirty="0"/>
              <a:t>	to </a:t>
            </a:r>
            <a:r>
              <a:rPr lang="en-AU" sz="3200" b="1" i="1" dirty="0"/>
              <a:t>different</a:t>
            </a:r>
            <a:r>
              <a:rPr lang="en-AU" sz="3200" i="1" dirty="0"/>
              <a:t> </a:t>
            </a:r>
            <a:r>
              <a:rPr lang="en-AU" sz="3200" b="1" i="1" dirty="0"/>
              <a:t>cases</a:t>
            </a:r>
            <a:r>
              <a:rPr lang="en-AU" sz="3200" dirty="0"/>
              <a:t> within a program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AU" sz="3200" dirty="0"/>
              <a:t>	across </a:t>
            </a:r>
            <a:r>
              <a:rPr lang="en-AU" sz="3200" b="1" i="1" dirty="0"/>
              <a:t>different</a:t>
            </a:r>
            <a:r>
              <a:rPr lang="en-AU" sz="3200" i="1" dirty="0"/>
              <a:t> </a:t>
            </a:r>
            <a:r>
              <a:rPr lang="en-AU" sz="3200" b="1" i="1" dirty="0"/>
              <a:t>jurisdictions</a:t>
            </a:r>
            <a:endParaRPr lang="en-AU" sz="3200" b="1" dirty="0"/>
          </a:p>
        </p:txBody>
      </p:sp>
    </p:spTree>
    <p:extLst>
      <p:ext uri="{BB962C8B-B14F-4D97-AF65-F5344CB8AC3E}">
        <p14:creationId xmlns:p14="http://schemas.microsoft.com/office/powerpoint/2010/main" val="4285492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15517" y="0"/>
            <a:ext cx="13454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50057" y="0"/>
            <a:ext cx="134540" cy="68580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2439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AU" altLang="en-US" sz="135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E010D-A1F6-0B8D-39FB-653C7533E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597" y="195262"/>
            <a:ext cx="11807403" cy="1325563"/>
          </a:xfrm>
        </p:spPr>
        <p:txBody>
          <a:bodyPr>
            <a:noAutofit/>
          </a:bodyPr>
          <a:lstStyle/>
          <a:p>
            <a:pPr algn="ctr"/>
            <a:r>
              <a:rPr lang="en-AU" sz="6000" b="1" dirty="0">
                <a:latin typeface="+mn-lt"/>
              </a:rPr>
              <a:t>Restorative practice requires both</a:t>
            </a:r>
            <a:r>
              <a:rPr lang="en-AU" sz="6000" dirty="0">
                <a:latin typeface="+mn-lt"/>
              </a:rPr>
              <a:t>: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7FB3210-3A59-4B19-8239-D681115E87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3660" y="1716087"/>
            <a:ext cx="5181600" cy="51927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AU" sz="4800" b="1" dirty="0">
                <a:solidFill>
                  <a:srgbClr val="C00000"/>
                </a:solidFill>
              </a:rPr>
              <a:t>ADMINISTRATION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AU" sz="4400" spc="1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following guidelines to ensure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AU" sz="4400" spc="1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standard </a:t>
            </a:r>
            <a:r>
              <a:rPr lang="en-AU" sz="4400" spc="1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AU" sz="4400" b="1" i="1" spc="1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specific</a:t>
            </a:r>
            <a:r>
              <a:rPr lang="en-AU" sz="4400" b="1" spc="1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actions</a:t>
            </a:r>
            <a:endParaRPr lang="en-AU" sz="4400" spc="1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AU" sz="4400" spc="1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</a:t>
            </a:r>
            <a:r>
              <a:rPr lang="en-AU" sz="4400" spc="1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4400" b="1" i="1" spc="1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every case</a:t>
            </a:r>
            <a:endParaRPr lang="en-AU" sz="44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3A36B-F503-7ABC-DC0E-FB82C93E73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1263" y="1716087"/>
            <a:ext cx="5585220" cy="51419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AU" sz="4800" b="1" dirty="0">
                <a:solidFill>
                  <a:srgbClr val="C00000"/>
                </a:solidFill>
              </a:rPr>
              <a:t>FACILITATION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AU" sz="4400" spc="-5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following</a:t>
            </a:r>
            <a:r>
              <a:rPr lang="en-AU" sz="4400" spc="-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AU" sz="4400" b="1" i="1" spc="-5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general</a:t>
            </a:r>
            <a:r>
              <a:rPr lang="en-AU" sz="4400" b="1" spc="-5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principles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AU" sz="4400" spc="-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guide the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AU" sz="4400" spc="-5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requisite </a:t>
            </a:r>
            <a:r>
              <a:rPr lang="en-AU" sz="4400" i="1" spc="-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variation</a:t>
            </a:r>
            <a:r>
              <a:rPr lang="en-AU" sz="4400" i="1" spc="-5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4400" spc="-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AU" sz="4400" i="1" spc="-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set relations right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AU" sz="4400" spc="-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</a:t>
            </a:r>
            <a:r>
              <a:rPr lang="en-AU" sz="4400" b="1" spc="-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4400" b="1" i="1" spc="-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each</a:t>
            </a:r>
            <a:r>
              <a:rPr lang="en-AU" sz="4400" b="1" spc="-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case</a:t>
            </a:r>
            <a:endParaRPr lang="en-AU" sz="4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250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1461</Words>
  <Application>Microsoft Office PowerPoint</Application>
  <PresentationFormat>Widescreen</PresentationFormat>
  <Paragraphs>299</Paragraphs>
  <Slides>30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Calibri Light</vt:lpstr>
      <vt:lpstr>Courier New</vt:lpstr>
      <vt:lpstr>Wingdings</vt:lpstr>
      <vt:lpstr>Office Theme</vt:lpstr>
      <vt:lpstr>AARJ AGM 2023 </vt:lpstr>
      <vt:lpstr>Some key 2023 initiatives</vt:lpstr>
      <vt:lpstr>PowerPoint Presentation</vt:lpstr>
      <vt:lpstr>PowerPoint Presentation</vt:lpstr>
      <vt:lpstr>A vicious cycle has blocked restorative reform</vt:lpstr>
      <vt:lpstr>A virtuous cycle can drive restorative reform</vt:lpstr>
      <vt:lpstr>A community of restorative practice can support a group of:</vt:lpstr>
      <vt:lpstr>Innovations in practical theory</vt:lpstr>
      <vt:lpstr>Restorative practice requires both:</vt:lpstr>
      <vt:lpstr>PowerPoint Presentation</vt:lpstr>
      <vt:lpstr>PowerPoint Presentation</vt:lpstr>
      <vt:lpstr>PowerPoint Presentation</vt:lpstr>
      <vt:lpstr>PowerPoint Presentation</vt:lpstr>
      <vt:lpstr>Foundational Restorative Principles</vt:lpstr>
      <vt:lpstr>Setting relationships right  between people may mean a relationship: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basic learning cycle</vt:lpstr>
      <vt:lpstr>Skills development starts the cycle</vt:lpstr>
      <vt:lpstr>Reflective practice templates guide conversations between:</vt:lpstr>
      <vt:lpstr>Collective reflective practice</vt:lpstr>
      <vt:lpstr>Individual and collective reflective practice</vt:lpstr>
      <vt:lpstr>Reformers need to:</vt:lpstr>
      <vt:lpstr>The “Goldilocks principle”: “just right” for reform</vt:lpstr>
      <vt:lpstr>Distributing leadership</vt:lpstr>
      <vt:lpstr>Implementing restorative practices </vt:lpstr>
      <vt:lpstr>The Association Committee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Moore</dc:creator>
  <cp:lastModifiedBy>David Moore</cp:lastModifiedBy>
  <cp:revision>11</cp:revision>
  <dcterms:created xsi:type="dcterms:W3CDTF">2023-09-18T20:55:20Z</dcterms:created>
  <dcterms:modified xsi:type="dcterms:W3CDTF">2023-12-08T03:06:51Z</dcterms:modified>
</cp:coreProperties>
</file>